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1"/>
  </p:sldMasterIdLst>
  <p:sldIdLst>
    <p:sldId id="256" r:id="rId2"/>
    <p:sldId id="282" r:id="rId3"/>
    <p:sldId id="257" r:id="rId4"/>
    <p:sldId id="286" r:id="rId5"/>
    <p:sldId id="283" r:id="rId6"/>
    <p:sldId id="290" r:id="rId7"/>
    <p:sldId id="285" r:id="rId8"/>
    <p:sldId id="284" r:id="rId9"/>
    <p:sldId id="292" r:id="rId10"/>
    <p:sldId id="293" r:id="rId11"/>
    <p:sldId id="298" r:id="rId12"/>
    <p:sldId id="299" r:id="rId13"/>
    <p:sldId id="300" r:id="rId14"/>
    <p:sldId id="301" r:id="rId15"/>
    <p:sldId id="294" r:id="rId16"/>
    <p:sldId id="269" r:id="rId17"/>
    <p:sldId id="278" r:id="rId18"/>
    <p:sldId id="279" r:id="rId19"/>
    <p:sldId id="280" r:id="rId20"/>
    <p:sldId id="302" r:id="rId21"/>
    <p:sldId id="281" r:id="rId22"/>
    <p:sldId id="333" r:id="rId23"/>
    <p:sldId id="334" r:id="rId24"/>
    <p:sldId id="335" r:id="rId25"/>
    <p:sldId id="336" r:id="rId26"/>
    <p:sldId id="337" r:id="rId27"/>
    <p:sldId id="339" r:id="rId28"/>
    <p:sldId id="342" r:id="rId29"/>
    <p:sldId id="343" r:id="rId30"/>
    <p:sldId id="344" r:id="rId31"/>
    <p:sldId id="345" r:id="rId32"/>
    <p:sldId id="305" r:id="rId33"/>
    <p:sldId id="306" r:id="rId34"/>
    <p:sldId id="308" r:id="rId35"/>
    <p:sldId id="309" r:id="rId36"/>
    <p:sldId id="313" r:id="rId37"/>
    <p:sldId id="311" r:id="rId38"/>
    <p:sldId id="329" r:id="rId39"/>
    <p:sldId id="330" r:id="rId40"/>
    <p:sldId id="352" r:id="rId41"/>
    <p:sldId id="346" r:id="rId42"/>
    <p:sldId id="347" r:id="rId43"/>
    <p:sldId id="354" r:id="rId44"/>
    <p:sldId id="353" r:id="rId45"/>
    <p:sldId id="355" r:id="rId46"/>
    <p:sldId id="348" r:id="rId47"/>
    <p:sldId id="357" r:id="rId48"/>
    <p:sldId id="358" r:id="rId49"/>
    <p:sldId id="356" r:id="rId50"/>
    <p:sldId id="350" r:id="rId51"/>
    <p:sldId id="351" r:id="rId5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719C"/>
    <a:srgbClr val="5F5F5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80" autoAdjust="0"/>
    <p:restoredTop sz="94660"/>
  </p:normalViewPr>
  <p:slideViewPr>
    <p:cSldViewPr snapToGrid="0">
      <p:cViewPr varScale="1">
        <p:scale>
          <a:sx n="93" d="100"/>
          <a:sy n="93" d="100"/>
        </p:scale>
        <p:origin x="91" y="1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oleObject" Target="file:///F:\TESIS\VOLUMEN\cuadro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TESIS\VOLUMEN\cuadro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TESIS\VOLUMEN\cuadro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TESIS\VOLUMEN\cuadro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Usuario\Desktop\analisi%20modal%20iquitos%2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Usuario\Desktop\analisi%20modal%20iquitos%20.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Usuario\Desktop\analisi%20modal%20iquitos%20.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Usuario\Downloads\comparaci&#243;n%20de%20propuesta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Usuario\Desktop\analisi%20modal%20iquitos%20.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Usuario\Desktop\analisi%20modal%20iquitos%20.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Usuario\Downloads\comparaci&#243;n%20de%20propuestas.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Usuario\Downloads\comparaci&#243;n%20de%20propuestas.xlsx" TargetMode="External"/><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s-ES"/>
              <a:t>Valores de Tensión (KV)</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PE"/>
        </a:p>
      </c:txPr>
    </c:title>
    <c:autoTitleDeleted val="0"/>
    <c:plotArea>
      <c:layout>
        <c:manualLayout>
          <c:layoutTarget val="inner"/>
          <c:xMode val="edge"/>
          <c:yMode val="edge"/>
          <c:x val="2.8306742151312403E-2"/>
          <c:y val="0.20076436406147921"/>
          <c:w val="0.94338651569737519"/>
          <c:h val="0.61550906027576247"/>
        </c:manualLayout>
      </c:layout>
      <c:barChart>
        <c:barDir val="col"/>
        <c:grouping val="clustered"/>
        <c:varyColors val="0"/>
        <c:ser>
          <c:idx val="0"/>
          <c:order val="0"/>
          <c:tx>
            <c:v>Con Compensación</c:v>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PE"/>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('G:\[cuadros mel.xlsx]Maxima'!$A$6:$A$9,'G:\[cuadros mel.xlsx]Maxima'!$A$12:$A$13)</c:f>
              <c:strCache>
                <c:ptCount val="6"/>
                <c:pt idx="0">
                  <c:v>Wartsila</c:v>
                </c:pt>
                <c:pt idx="1">
                  <c:v>Wartsila G20</c:v>
                </c:pt>
                <c:pt idx="2">
                  <c:v>CatMak II</c:v>
                </c:pt>
                <c:pt idx="3">
                  <c:v>Iquitos A</c:v>
                </c:pt>
                <c:pt idx="4">
                  <c:v>Sta Rosa A</c:v>
                </c:pt>
                <c:pt idx="5">
                  <c:v>Sta Rosa B</c:v>
                </c:pt>
              </c:strCache>
            </c:strRef>
          </c:cat>
          <c:val>
            <c:numRef>
              <c:f>('G:\[cuadros mel.xlsx]Maxima'!$D$6:$D$9,'G:\[cuadros mel.xlsx]Maxima'!$D$12:$D$13)</c:f>
              <c:numCache>
                <c:formatCode>General</c:formatCode>
                <c:ptCount val="6"/>
                <c:pt idx="0">
                  <c:v>10.49</c:v>
                </c:pt>
                <c:pt idx="1">
                  <c:v>10.5</c:v>
                </c:pt>
                <c:pt idx="2">
                  <c:v>10.49</c:v>
                </c:pt>
                <c:pt idx="3">
                  <c:v>10.48</c:v>
                </c:pt>
                <c:pt idx="4">
                  <c:v>9.57</c:v>
                </c:pt>
                <c:pt idx="5">
                  <c:v>9.67</c:v>
                </c:pt>
              </c:numCache>
            </c:numRef>
          </c:val>
        </c:ser>
        <c:ser>
          <c:idx val="1"/>
          <c:order val="1"/>
          <c:tx>
            <c:v>Sin Compensación</c:v>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PE"/>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('G:\[cuadros mel.xlsx]Maxima'!$A$6:$A$9,'G:\[cuadros mel.xlsx]Maxima'!$A$12:$A$13)</c:f>
              <c:strCache>
                <c:ptCount val="6"/>
                <c:pt idx="0">
                  <c:v>Wartsila</c:v>
                </c:pt>
                <c:pt idx="1">
                  <c:v>Wartsila G20</c:v>
                </c:pt>
                <c:pt idx="2">
                  <c:v>CatMak II</c:v>
                </c:pt>
                <c:pt idx="3">
                  <c:v>Iquitos A</c:v>
                </c:pt>
                <c:pt idx="4">
                  <c:v>Sta Rosa A</c:v>
                </c:pt>
                <c:pt idx="5">
                  <c:v>Sta Rosa B</c:v>
                </c:pt>
              </c:strCache>
            </c:strRef>
          </c:cat>
          <c:val>
            <c:numRef>
              <c:f>('G:\[cuadros mel.xlsx]Maxima'!$E$6:$E$9,'G:\[cuadros mel.xlsx]Maxima'!$E$12:$E$13)</c:f>
              <c:numCache>
                <c:formatCode>General</c:formatCode>
                <c:ptCount val="6"/>
                <c:pt idx="0">
                  <c:v>10.49</c:v>
                </c:pt>
                <c:pt idx="1">
                  <c:v>10.49</c:v>
                </c:pt>
                <c:pt idx="2">
                  <c:v>10.49</c:v>
                </c:pt>
                <c:pt idx="3">
                  <c:v>10.48</c:v>
                </c:pt>
                <c:pt idx="4">
                  <c:v>9.5</c:v>
                </c:pt>
                <c:pt idx="5">
                  <c:v>9.52</c:v>
                </c:pt>
              </c:numCache>
            </c:numRef>
          </c:val>
        </c:ser>
        <c:dLbls>
          <c:dLblPos val="inEnd"/>
          <c:showLegendKey val="0"/>
          <c:showVal val="1"/>
          <c:showCatName val="0"/>
          <c:showSerName val="0"/>
          <c:showPercent val="0"/>
          <c:showBubbleSize val="0"/>
        </c:dLbls>
        <c:gapWidth val="65"/>
        <c:axId val="1876520592"/>
        <c:axId val="1876523312"/>
      </c:barChart>
      <c:catAx>
        <c:axId val="187652059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s-PE"/>
          </a:p>
        </c:txPr>
        <c:crossAx val="1876523312"/>
        <c:crosses val="autoZero"/>
        <c:auto val="1"/>
        <c:lblAlgn val="ctr"/>
        <c:lblOffset val="100"/>
        <c:noMultiLvlLbl val="0"/>
      </c:catAx>
      <c:valAx>
        <c:axId val="187652331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876520592"/>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s-PE"/>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P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s-ES"/>
              <a:t>Valores de Tensión en Barra (KV)</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PE"/>
        </a:p>
      </c:txPr>
    </c:title>
    <c:autoTitleDeleted val="0"/>
    <c:plotArea>
      <c:layout>
        <c:manualLayout>
          <c:layoutTarget val="inner"/>
          <c:xMode val="edge"/>
          <c:yMode val="edge"/>
          <c:x val="3.6111111111111108E-2"/>
          <c:y val="0.1804399970836979"/>
          <c:w val="0.93888888888888888"/>
          <c:h val="0.59236840186643336"/>
        </c:manualLayout>
      </c:layout>
      <c:barChart>
        <c:barDir val="col"/>
        <c:grouping val="clustered"/>
        <c:varyColors val="0"/>
        <c:ser>
          <c:idx val="0"/>
          <c:order val="0"/>
          <c:tx>
            <c:strRef>
              <c:f>'G:\[cuadros mel.xlsx]Maxima'!$A$10</c:f>
              <c:strCache>
                <c:ptCount val="1"/>
                <c:pt idx="0">
                  <c:v>Iquitos</c:v>
                </c:pt>
              </c:strCache>
            </c:strRef>
          </c:tx>
          <c:spPr>
            <a:solidFill>
              <a:schemeClr val="accent1">
                <a:alpha val="85000"/>
              </a:schemeClr>
            </a:solidFill>
            <a:ln w="9525" cap="flat" cmpd="sng" algn="ctr">
              <a:solidFill>
                <a:schemeClr val="lt1">
                  <a:alpha val="50000"/>
                </a:schemeClr>
              </a:solidFill>
              <a:round/>
            </a:ln>
            <a:effectLst/>
          </c:spPr>
          <c:invertIfNegative val="0"/>
          <c:dLbls>
            <c:dLbl>
              <c:idx val="0"/>
              <c:layout/>
              <c:tx>
                <c:rich>
                  <a:bodyPr/>
                  <a:lstStyle/>
                  <a:p>
                    <a:fld id="{E48A8DBE-AEB9-4282-8C5F-5973B7C76A82}" type="VALUE">
                      <a:rPr lang="en-US"/>
                      <a:pPr/>
                      <a:t>[VALOR]</a:t>
                    </a:fld>
                    <a:endParaRPr lang="en-US"/>
                  </a:p>
                  <a:p>
                    <a:r>
                      <a:rPr lang="en-US"/>
                      <a:t> Con Compensación</a:t>
                    </a:r>
                  </a:p>
                </c:rich>
              </c:tx>
              <c:dLblPos val="in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1"/>
              <c:layout>
                <c:manualLayout>
                  <c:x val="5.5555555555555558E-3"/>
                  <c:y val="0.25905110819480892"/>
                </c:manualLayout>
              </c:layout>
              <c:tx>
                <c:rich>
                  <a:bodyPr/>
                  <a:lstStyle/>
                  <a:p>
                    <a:fld id="{B61E7BB9-496B-4632-9211-CF70E43BD958}" type="VALUE">
                      <a:rPr lang="en-US"/>
                      <a:pPr/>
                      <a:t>[VALOR]</a:t>
                    </a:fld>
                    <a:endParaRPr lang="en-US"/>
                  </a:p>
                  <a:p>
                    <a:r>
                      <a:rPr lang="en-US"/>
                      <a:t>Sin Compensación</a:t>
                    </a:r>
                  </a:p>
                </c:rich>
              </c:tx>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P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'G:\[cuadros mel.xlsx]Maxima'!$D$10:$E$10</c:f>
              <c:numCache>
                <c:formatCode>General</c:formatCode>
                <c:ptCount val="2"/>
                <c:pt idx="0">
                  <c:v>60.96</c:v>
                </c:pt>
                <c:pt idx="1">
                  <c:v>60.62</c:v>
                </c:pt>
              </c:numCache>
            </c:numRef>
          </c:val>
        </c:ser>
        <c:ser>
          <c:idx val="1"/>
          <c:order val="1"/>
          <c:tx>
            <c:strRef>
              <c:f>'G:\[cuadros mel.xlsx]Maxima'!$A$11</c:f>
              <c:strCache>
                <c:ptCount val="1"/>
                <c:pt idx="0">
                  <c:v>Sta Rosa</c:v>
                </c:pt>
              </c:strCache>
            </c:strRef>
          </c:tx>
          <c:spPr>
            <a:solidFill>
              <a:schemeClr val="accent2">
                <a:alpha val="85000"/>
              </a:schemeClr>
            </a:solidFill>
            <a:ln w="9525" cap="flat" cmpd="sng" algn="ctr">
              <a:solidFill>
                <a:schemeClr val="lt1">
                  <a:alpha val="50000"/>
                </a:schemeClr>
              </a:solidFill>
              <a:round/>
            </a:ln>
            <a:effectLst/>
          </c:spPr>
          <c:invertIfNegative val="0"/>
          <c:dLbls>
            <c:dLbl>
              <c:idx val="0"/>
              <c:layout>
                <c:manualLayout>
                  <c:x val="-2.7777777777777779E-3"/>
                  <c:y val="0.2127548118985127"/>
                </c:manualLayout>
              </c:layout>
              <c:tx>
                <c:rich>
                  <a:bodyPr/>
                  <a:lstStyle/>
                  <a:p>
                    <a:fld id="{9EF78369-42A1-411D-898E-5ED2F91491F3}" type="VALUE">
                      <a:rPr lang="en-US"/>
                      <a:pPr/>
                      <a:t>[VALOR]</a:t>
                    </a:fld>
                    <a:r>
                      <a:rPr lang="en-US" dirty="0"/>
                      <a:t> </a:t>
                    </a:r>
                  </a:p>
                  <a:p>
                    <a:r>
                      <a:rPr lang="en-US" dirty="0" smtClean="0"/>
                      <a:t>Sin </a:t>
                    </a:r>
                    <a:r>
                      <a:rPr lang="en-US" dirty="0" err="1"/>
                      <a:t>Compensación</a:t>
                    </a:r>
                  </a:p>
                </c:rich>
              </c:tx>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1"/>
              <c:layout/>
              <c:tx>
                <c:rich>
                  <a:bodyPr/>
                  <a:lstStyle/>
                  <a:p>
                    <a:fld id="{E2045F44-C360-46D8-A168-94AD4573D3BC}" type="VALUE">
                      <a:rPr lang="en-US"/>
                      <a:pPr/>
                      <a:t>[VALOR]</a:t>
                    </a:fld>
                    <a:r>
                      <a:rPr lang="en-US"/>
                      <a:t> </a:t>
                    </a:r>
                  </a:p>
                  <a:p>
                    <a:r>
                      <a:rPr lang="en-US"/>
                      <a:t>Sin Compensación</a:t>
                    </a:r>
                  </a:p>
                </c:rich>
              </c:tx>
              <c:dLblPos val="in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P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'G:\[cuadros mel.xlsx]Maxima'!$D$11:$E$11</c:f>
              <c:numCache>
                <c:formatCode>General</c:formatCode>
                <c:ptCount val="2"/>
                <c:pt idx="0">
                  <c:v>60.2</c:v>
                </c:pt>
                <c:pt idx="1">
                  <c:v>59.79</c:v>
                </c:pt>
              </c:numCache>
            </c:numRef>
          </c:val>
        </c:ser>
        <c:dLbls>
          <c:dLblPos val="inEnd"/>
          <c:showLegendKey val="0"/>
          <c:showVal val="1"/>
          <c:showCatName val="0"/>
          <c:showSerName val="0"/>
          <c:showPercent val="0"/>
          <c:showBubbleSize val="0"/>
        </c:dLbls>
        <c:gapWidth val="65"/>
        <c:axId val="1876516240"/>
        <c:axId val="1876518416"/>
      </c:barChart>
      <c:catAx>
        <c:axId val="1876516240"/>
        <c:scaling>
          <c:orientation val="minMax"/>
        </c:scaling>
        <c:delete val="0"/>
        <c:axPos val="b"/>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s-PE"/>
          </a:p>
        </c:txPr>
        <c:crossAx val="1876518416"/>
        <c:crosses val="autoZero"/>
        <c:auto val="1"/>
        <c:lblAlgn val="ctr"/>
        <c:lblOffset val="100"/>
        <c:noMultiLvlLbl val="0"/>
      </c:catAx>
      <c:valAx>
        <c:axId val="1876518416"/>
        <c:scaling>
          <c:orientation val="minMax"/>
        </c:scaling>
        <c:delete val="1"/>
        <c:axPos val="l"/>
        <c:numFmt formatCode="General" sourceLinked="1"/>
        <c:majorTickMark val="none"/>
        <c:minorTickMark val="none"/>
        <c:tickLblPos val="nextTo"/>
        <c:crossAx val="1876516240"/>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s-PE"/>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P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s-ES"/>
              <a:t>Cargabilidad de Generadores</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PE"/>
        </a:p>
      </c:txPr>
    </c:title>
    <c:autoTitleDeleted val="0"/>
    <c:plotArea>
      <c:layout/>
      <c:barChart>
        <c:barDir val="col"/>
        <c:grouping val="stacked"/>
        <c:varyColors val="0"/>
        <c:ser>
          <c:idx val="0"/>
          <c:order val="0"/>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P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'G:\[cuadros mel.xlsx]Maxima'!$K$20:$K$28</c:f>
              <c:strCache>
                <c:ptCount val="9"/>
                <c:pt idx="0">
                  <c:v>Wartsila 1</c:v>
                </c:pt>
                <c:pt idx="1">
                  <c:v>Wartsila 2</c:v>
                </c:pt>
                <c:pt idx="2">
                  <c:v>Wartsila 3</c:v>
                </c:pt>
                <c:pt idx="3">
                  <c:v>Wartsila 4</c:v>
                </c:pt>
                <c:pt idx="4">
                  <c:v>Wartsila 5</c:v>
                </c:pt>
                <c:pt idx="5">
                  <c:v>Wartsila 6</c:v>
                </c:pt>
                <c:pt idx="6">
                  <c:v>Wartsila 7</c:v>
                </c:pt>
                <c:pt idx="7">
                  <c:v>CatMak1</c:v>
                </c:pt>
                <c:pt idx="8">
                  <c:v>CatMak2</c:v>
                </c:pt>
              </c:strCache>
            </c:strRef>
          </c:cat>
          <c:val>
            <c:numRef>
              <c:f>'G:\[cuadros mel.xlsx]Maxima'!$O$20:$O$28</c:f>
              <c:numCache>
                <c:formatCode>General</c:formatCode>
                <c:ptCount val="9"/>
                <c:pt idx="0">
                  <c:v>49.12</c:v>
                </c:pt>
                <c:pt idx="1">
                  <c:v>65.06</c:v>
                </c:pt>
                <c:pt idx="2">
                  <c:v>51.95</c:v>
                </c:pt>
                <c:pt idx="3">
                  <c:v>71.489999999999995</c:v>
                </c:pt>
                <c:pt idx="4">
                  <c:v>83.47</c:v>
                </c:pt>
                <c:pt idx="5">
                  <c:v>79.91</c:v>
                </c:pt>
                <c:pt idx="6">
                  <c:v>88.19</c:v>
                </c:pt>
                <c:pt idx="7">
                  <c:v>0</c:v>
                </c:pt>
                <c:pt idx="8">
                  <c:v>71.849999999999994</c:v>
                </c:pt>
              </c:numCache>
            </c:numRef>
          </c:val>
        </c:ser>
        <c:dLbls>
          <c:dLblPos val="ctr"/>
          <c:showLegendKey val="0"/>
          <c:showVal val="1"/>
          <c:showCatName val="0"/>
          <c:showSerName val="0"/>
          <c:showPercent val="0"/>
          <c:showBubbleSize val="0"/>
        </c:dLbls>
        <c:gapWidth val="150"/>
        <c:overlap val="100"/>
        <c:axId val="1876512432"/>
        <c:axId val="1876518960"/>
      </c:barChart>
      <c:catAx>
        <c:axId val="187651243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s-PE"/>
          </a:p>
        </c:txPr>
        <c:crossAx val="1876518960"/>
        <c:crosses val="autoZero"/>
        <c:auto val="1"/>
        <c:lblAlgn val="ctr"/>
        <c:lblOffset val="100"/>
        <c:noMultiLvlLbl val="0"/>
      </c:catAx>
      <c:valAx>
        <c:axId val="1876518960"/>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87651243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P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s-ES"/>
              <a:t>Cargabilidad de Transformadores</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PE"/>
        </a:p>
      </c:txPr>
    </c:title>
    <c:autoTitleDeleted val="0"/>
    <c:plotArea>
      <c:layout/>
      <c:barChart>
        <c:barDir val="col"/>
        <c:grouping val="clustered"/>
        <c:varyColors val="0"/>
        <c:ser>
          <c:idx val="0"/>
          <c:order val="0"/>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PE"/>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maxima!$B$19:$B$22</c:f>
              <c:strCache>
                <c:ptCount val="4"/>
                <c:pt idx="0">
                  <c:v>tr Iquitos T01</c:v>
                </c:pt>
                <c:pt idx="1">
                  <c:v>tr Iquitos T02</c:v>
                </c:pt>
                <c:pt idx="2">
                  <c:v>tr Sta Rosa T03</c:v>
                </c:pt>
                <c:pt idx="3">
                  <c:v>tr Sta Rosa T04</c:v>
                </c:pt>
              </c:strCache>
            </c:strRef>
          </c:cat>
          <c:val>
            <c:numRef>
              <c:f>maxima!$I$19:$I$22</c:f>
              <c:numCache>
                <c:formatCode>0.00%</c:formatCode>
                <c:ptCount val="4"/>
                <c:pt idx="0">
                  <c:v>0.81369999999999998</c:v>
                </c:pt>
                <c:pt idx="1">
                  <c:v>0.83040000000000003</c:v>
                </c:pt>
                <c:pt idx="2">
                  <c:v>1.2574000000000001</c:v>
                </c:pt>
                <c:pt idx="3">
                  <c:v>1.0619000000000001</c:v>
                </c:pt>
              </c:numCache>
            </c:numRef>
          </c:val>
        </c:ser>
        <c:dLbls>
          <c:dLblPos val="inEnd"/>
          <c:showLegendKey val="0"/>
          <c:showVal val="1"/>
          <c:showCatName val="0"/>
          <c:showSerName val="0"/>
          <c:showPercent val="0"/>
          <c:showBubbleSize val="0"/>
        </c:dLbls>
        <c:gapWidth val="65"/>
        <c:axId val="1876524400"/>
        <c:axId val="1876522768"/>
      </c:barChart>
      <c:catAx>
        <c:axId val="187652440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s-PE"/>
          </a:p>
        </c:txPr>
        <c:crossAx val="1876522768"/>
        <c:crosses val="autoZero"/>
        <c:auto val="1"/>
        <c:lblAlgn val="ctr"/>
        <c:lblOffset val="100"/>
        <c:noMultiLvlLbl val="0"/>
      </c:catAx>
      <c:valAx>
        <c:axId val="187652276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none"/>
        <c:minorTickMark val="none"/>
        <c:tickLblPos val="nextTo"/>
        <c:crossAx val="1876524400"/>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P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s-PE" sz="2400"/>
              <a:t>Factores de participacion para diferentes escenarios</a:t>
            </a:r>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s-PE"/>
        </a:p>
      </c:txPr>
    </c:title>
    <c:autoTitleDeleted val="0"/>
    <c:plotArea>
      <c:layout>
        <c:manualLayout>
          <c:layoutTarget val="inner"/>
          <c:xMode val="edge"/>
          <c:yMode val="edge"/>
          <c:x val="0.21341289689448859"/>
          <c:y val="2.2851895604953609E-2"/>
          <c:w val="0.83623679042852195"/>
          <c:h val="0.66666065056456947"/>
        </c:manualLayout>
      </c:layout>
      <c:barChart>
        <c:barDir val="col"/>
        <c:grouping val="clustered"/>
        <c:varyColors val="0"/>
        <c:ser>
          <c:idx val="0"/>
          <c:order val="0"/>
          <c:tx>
            <c:v>Demanda media</c:v>
          </c:tx>
          <c:spPr>
            <a:solidFill>
              <a:schemeClr val="accent1"/>
            </a:solidFill>
            <a:ln>
              <a:noFill/>
            </a:ln>
            <a:effectLst/>
          </c:spPr>
          <c:invertIfNegative val="0"/>
          <c:cat>
            <c:strRef>
              <c:f>Hoja8!$D$14:$D$34</c:f>
              <c:strCache>
                <c:ptCount val="21"/>
                <c:pt idx="0">
                  <c:v>10.5 kv</c:v>
                </c:pt>
                <c:pt idx="1">
                  <c:v>10.5 kv(1)</c:v>
                </c:pt>
                <c:pt idx="2">
                  <c:v>10.5 kv(2)</c:v>
                </c:pt>
                <c:pt idx="3">
                  <c:v>ALSTOM</c:v>
                </c:pt>
                <c:pt idx="4">
                  <c:v>ALSTOM(1)</c:v>
                </c:pt>
                <c:pt idx="5">
                  <c:v>CatMak</c:v>
                </c:pt>
                <c:pt idx="6">
                  <c:v>CatMak5</c:v>
                </c:pt>
                <c:pt idx="7">
                  <c:v>Patllaves10.5kV</c:v>
                </c:pt>
                <c:pt idx="8">
                  <c:v>Patllaves10.5kV(2)</c:v>
                </c:pt>
                <c:pt idx="9">
                  <c:v>Patllaves60kV</c:v>
                </c:pt>
                <c:pt idx="10">
                  <c:v>S-R5_22.9kV</c:v>
                </c:pt>
                <c:pt idx="11">
                  <c:v>StaRosa10kV_A</c:v>
                </c:pt>
                <c:pt idx="12">
                  <c:v>StaRosa10kV_B</c:v>
                </c:pt>
                <c:pt idx="13">
                  <c:v>StaRosa60kV</c:v>
                </c:pt>
                <c:pt idx="14">
                  <c:v>Terminal</c:v>
                </c:pt>
                <c:pt idx="15">
                  <c:v>Terminal(16)</c:v>
                </c:pt>
                <c:pt idx="16">
                  <c:v>Terminal(17)</c:v>
                </c:pt>
                <c:pt idx="17">
                  <c:v>Terminal(18)</c:v>
                </c:pt>
                <c:pt idx="18">
                  <c:v>Terminal(19)</c:v>
                </c:pt>
                <c:pt idx="19">
                  <c:v>WARTSILA_A</c:v>
                </c:pt>
                <c:pt idx="20">
                  <c:v>Wartsila</c:v>
                </c:pt>
              </c:strCache>
            </c:strRef>
          </c:cat>
          <c:val>
            <c:numRef>
              <c:f>Hoja8!$F$14:$F$34</c:f>
              <c:numCache>
                <c:formatCode>General</c:formatCode>
                <c:ptCount val="21"/>
                <c:pt idx="0">
                  <c:v>0</c:v>
                </c:pt>
                <c:pt idx="1">
                  <c:v>0</c:v>
                </c:pt>
                <c:pt idx="2">
                  <c:v>0</c:v>
                </c:pt>
                <c:pt idx="3">
                  <c:v>0</c:v>
                </c:pt>
                <c:pt idx="4">
                  <c:v>0</c:v>
                </c:pt>
                <c:pt idx="5">
                  <c:v>0</c:v>
                </c:pt>
                <c:pt idx="6">
                  <c:v>0</c:v>
                </c:pt>
                <c:pt idx="7">
                  <c:v>0</c:v>
                </c:pt>
                <c:pt idx="8">
                  <c:v>0</c:v>
                </c:pt>
                <c:pt idx="9">
                  <c:v>2.1235629999999998E-2</c:v>
                </c:pt>
                <c:pt idx="10">
                  <c:v>0.1085528</c:v>
                </c:pt>
                <c:pt idx="11">
                  <c:v>0.1317893</c:v>
                </c:pt>
                <c:pt idx="12">
                  <c:v>7.7797539999999998E-2</c:v>
                </c:pt>
                <c:pt idx="13">
                  <c:v>3.083719E-2</c:v>
                </c:pt>
                <c:pt idx="14">
                  <c:v>0</c:v>
                </c:pt>
                <c:pt idx="15">
                  <c:v>0</c:v>
                </c:pt>
                <c:pt idx="16">
                  <c:v>0</c:v>
                </c:pt>
                <c:pt idx="17">
                  <c:v>0</c:v>
                </c:pt>
                <c:pt idx="18">
                  <c:v>0</c:v>
                </c:pt>
                <c:pt idx="19">
                  <c:v>0</c:v>
                </c:pt>
                <c:pt idx="20">
                  <c:v>0</c:v>
                </c:pt>
              </c:numCache>
            </c:numRef>
          </c:val>
        </c:ser>
        <c:ser>
          <c:idx val="1"/>
          <c:order val="1"/>
          <c:tx>
            <c:v>Maxima demanda</c:v>
          </c:tx>
          <c:spPr>
            <a:solidFill>
              <a:schemeClr val="accent2"/>
            </a:solidFill>
            <a:ln>
              <a:noFill/>
            </a:ln>
            <a:effectLst/>
          </c:spPr>
          <c:invertIfNegative val="0"/>
          <c:cat>
            <c:strRef>
              <c:f>Hoja8!$D$14:$D$34</c:f>
              <c:strCache>
                <c:ptCount val="21"/>
                <c:pt idx="0">
                  <c:v>10.5 kv</c:v>
                </c:pt>
                <c:pt idx="1">
                  <c:v>10.5 kv(1)</c:v>
                </c:pt>
                <c:pt idx="2">
                  <c:v>10.5 kv(2)</c:v>
                </c:pt>
                <c:pt idx="3">
                  <c:v>ALSTOM</c:v>
                </c:pt>
                <c:pt idx="4">
                  <c:v>ALSTOM(1)</c:v>
                </c:pt>
                <c:pt idx="5">
                  <c:v>CatMak</c:v>
                </c:pt>
                <c:pt idx="6">
                  <c:v>CatMak5</c:v>
                </c:pt>
                <c:pt idx="7">
                  <c:v>Patllaves10.5kV</c:v>
                </c:pt>
                <c:pt idx="8">
                  <c:v>Patllaves10.5kV(2)</c:v>
                </c:pt>
                <c:pt idx="9">
                  <c:v>Patllaves60kV</c:v>
                </c:pt>
                <c:pt idx="10">
                  <c:v>S-R5_22.9kV</c:v>
                </c:pt>
                <c:pt idx="11">
                  <c:v>StaRosa10kV_A</c:v>
                </c:pt>
                <c:pt idx="12">
                  <c:v>StaRosa10kV_B</c:v>
                </c:pt>
                <c:pt idx="13">
                  <c:v>StaRosa60kV</c:v>
                </c:pt>
                <c:pt idx="14">
                  <c:v>Terminal</c:v>
                </c:pt>
                <c:pt idx="15">
                  <c:v>Terminal(16)</c:v>
                </c:pt>
                <c:pt idx="16">
                  <c:v>Terminal(17)</c:v>
                </c:pt>
                <c:pt idx="17">
                  <c:v>Terminal(18)</c:v>
                </c:pt>
                <c:pt idx="18">
                  <c:v>Terminal(19)</c:v>
                </c:pt>
                <c:pt idx="19">
                  <c:v>WARTSILA_A</c:v>
                </c:pt>
                <c:pt idx="20">
                  <c:v>Wartsila</c:v>
                </c:pt>
              </c:strCache>
            </c:strRef>
          </c:cat>
          <c:val>
            <c:numRef>
              <c:f>Hoja8!$H$14:$H$34</c:f>
              <c:numCache>
                <c:formatCode>General</c:formatCode>
                <c:ptCount val="21"/>
                <c:pt idx="0">
                  <c:v>0</c:v>
                </c:pt>
                <c:pt idx="1">
                  <c:v>0</c:v>
                </c:pt>
                <c:pt idx="2">
                  <c:v>0</c:v>
                </c:pt>
                <c:pt idx="3">
                  <c:v>0</c:v>
                </c:pt>
                <c:pt idx="4">
                  <c:v>0</c:v>
                </c:pt>
                <c:pt idx="5">
                  <c:v>0</c:v>
                </c:pt>
                <c:pt idx="6">
                  <c:v>0</c:v>
                </c:pt>
                <c:pt idx="7">
                  <c:v>0</c:v>
                </c:pt>
                <c:pt idx="8">
                  <c:v>0</c:v>
                </c:pt>
                <c:pt idx="9">
                  <c:v>2.0851459999999999E-2</c:v>
                </c:pt>
                <c:pt idx="10">
                  <c:v>0.1048029</c:v>
                </c:pt>
                <c:pt idx="11">
                  <c:v>0.13495389999999999</c:v>
                </c:pt>
                <c:pt idx="12">
                  <c:v>7.5763990000000003E-2</c:v>
                </c:pt>
                <c:pt idx="13">
                  <c:v>3.0385639999999998E-2</c:v>
                </c:pt>
                <c:pt idx="14">
                  <c:v>0</c:v>
                </c:pt>
                <c:pt idx="15">
                  <c:v>0</c:v>
                </c:pt>
                <c:pt idx="16">
                  <c:v>0</c:v>
                </c:pt>
                <c:pt idx="17">
                  <c:v>0</c:v>
                </c:pt>
                <c:pt idx="18">
                  <c:v>0</c:v>
                </c:pt>
                <c:pt idx="19">
                  <c:v>0</c:v>
                </c:pt>
                <c:pt idx="20">
                  <c:v>0</c:v>
                </c:pt>
              </c:numCache>
            </c:numRef>
          </c:val>
        </c:ser>
        <c:dLbls>
          <c:showLegendKey val="0"/>
          <c:showVal val="0"/>
          <c:showCatName val="0"/>
          <c:showSerName val="0"/>
          <c:showPercent val="0"/>
          <c:showBubbleSize val="0"/>
        </c:dLbls>
        <c:gapWidth val="219"/>
        <c:overlap val="-27"/>
        <c:axId val="1876526032"/>
        <c:axId val="1876512976"/>
        <c:extLst>
          <c:ext xmlns:c15="http://schemas.microsoft.com/office/drawing/2012/chart" uri="{02D57815-91ED-43cb-92C2-25804820EDAC}">
            <c15:filteredBarSeries>
              <c15:ser>
                <c:idx val="2"/>
                <c:order val="2"/>
                <c:tx>
                  <c:v>Maxima demanda a 5 años</c:v>
                </c:tx>
                <c:spPr>
                  <a:solidFill>
                    <a:schemeClr val="accent3"/>
                  </a:solidFill>
                  <a:ln>
                    <a:noFill/>
                  </a:ln>
                  <a:effectLst/>
                </c:spPr>
                <c:invertIfNegative val="0"/>
                <c:cat>
                  <c:strRef>
                    <c:extLst>
                      <c:ext uri="{02D57815-91ED-43cb-92C2-25804820EDAC}">
                        <c15:formulaRef>
                          <c15:sqref>Hoja8!$D$14:$D$34</c15:sqref>
                        </c15:formulaRef>
                      </c:ext>
                    </c:extLst>
                    <c:strCache>
                      <c:ptCount val="21"/>
                      <c:pt idx="0">
                        <c:v>10.5 kv</c:v>
                      </c:pt>
                      <c:pt idx="1">
                        <c:v>10.5 kv(1)</c:v>
                      </c:pt>
                      <c:pt idx="2">
                        <c:v>10.5 kv(2)</c:v>
                      </c:pt>
                      <c:pt idx="3">
                        <c:v>ALSTOM</c:v>
                      </c:pt>
                      <c:pt idx="4">
                        <c:v>ALSTOM(1)</c:v>
                      </c:pt>
                      <c:pt idx="5">
                        <c:v>CatMak</c:v>
                      </c:pt>
                      <c:pt idx="6">
                        <c:v>CatMak5</c:v>
                      </c:pt>
                      <c:pt idx="7">
                        <c:v>Patllaves10.5kV</c:v>
                      </c:pt>
                      <c:pt idx="8">
                        <c:v>Patllaves10.5kV(2)</c:v>
                      </c:pt>
                      <c:pt idx="9">
                        <c:v>Patllaves60kV</c:v>
                      </c:pt>
                      <c:pt idx="10">
                        <c:v>S-R5_22.9kV</c:v>
                      </c:pt>
                      <c:pt idx="11">
                        <c:v>StaRosa10kV_A</c:v>
                      </c:pt>
                      <c:pt idx="12">
                        <c:v>StaRosa10kV_B</c:v>
                      </c:pt>
                      <c:pt idx="13">
                        <c:v>StaRosa60kV</c:v>
                      </c:pt>
                      <c:pt idx="14">
                        <c:v>Terminal</c:v>
                      </c:pt>
                      <c:pt idx="15">
                        <c:v>Terminal(16)</c:v>
                      </c:pt>
                      <c:pt idx="16">
                        <c:v>Terminal(17)</c:v>
                      </c:pt>
                      <c:pt idx="17">
                        <c:v>Terminal(18)</c:v>
                      </c:pt>
                      <c:pt idx="18">
                        <c:v>Terminal(19)</c:v>
                      </c:pt>
                      <c:pt idx="19">
                        <c:v>WARTSILA_A</c:v>
                      </c:pt>
                      <c:pt idx="20">
                        <c:v>Wartsila</c:v>
                      </c:pt>
                    </c:strCache>
                  </c:strRef>
                </c:cat>
                <c:val>
                  <c:numRef>
                    <c:extLst>
                      <c:ext uri="{02D57815-91ED-43cb-92C2-25804820EDAC}">
                        <c15:formulaRef>
                          <c15:sqref>Hoja8!$J$14:$J$34</c15:sqref>
                        </c15:formulaRef>
                      </c:ext>
                    </c:extLst>
                    <c:numCache>
                      <c:formatCode>General</c:formatCode>
                      <c:ptCount val="21"/>
                    </c:numCache>
                  </c:numRef>
                </c:val>
              </c15:ser>
            </c15:filteredBarSeries>
          </c:ext>
        </c:extLst>
      </c:barChart>
      <c:catAx>
        <c:axId val="1876526032"/>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s-PE"/>
                  <a:t>Barras del sistema</a:t>
                </a:r>
              </a:p>
            </c:rich>
          </c:tx>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PE"/>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PE"/>
          </a:p>
        </c:txPr>
        <c:crossAx val="1876512976"/>
        <c:crosses val="autoZero"/>
        <c:auto val="1"/>
        <c:lblAlgn val="ctr"/>
        <c:lblOffset val="100"/>
        <c:noMultiLvlLbl val="0"/>
      </c:catAx>
      <c:valAx>
        <c:axId val="18765129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s-PE" sz="1400"/>
                  <a:t>Factores de participacion</a:t>
                </a:r>
              </a:p>
            </c:rich>
          </c:tx>
          <c:layout>
            <c:manualLayout>
              <c:xMode val="edge"/>
              <c:yMode val="edge"/>
              <c:x val="5.6672935238458483E-2"/>
              <c:y val="0.28468253454259967"/>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PE"/>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PE"/>
          </a:p>
        </c:txPr>
        <c:crossAx val="187652603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PE"/>
          </a:p>
        </c:txPr>
      </c:dTable>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PE"/>
        </a:p>
      </c:txPr>
    </c:legend>
    <c:plotVisOnly val="1"/>
    <c:dispBlanksAs val="gap"/>
    <c:showDLblsOverMax val="0"/>
  </c:chart>
  <c:spPr>
    <a:noFill/>
    <a:ln>
      <a:noFill/>
    </a:ln>
    <a:effectLst/>
  </c:spPr>
  <c:txPr>
    <a:bodyPr/>
    <a:lstStyle/>
    <a:p>
      <a:pPr>
        <a:defRPr sz="1200"/>
      </a:pPr>
      <a:endParaRPr lang="es-P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s-PE" sz="2800"/>
              <a:t>Sensibilidad</a:t>
            </a:r>
            <a:r>
              <a:rPr lang="es-PE" sz="2800" baseline="0"/>
              <a:t>es en las barras</a:t>
            </a:r>
            <a:endParaRPr lang="es-PE" sz="2800"/>
          </a:p>
        </c:rich>
      </c:tx>
      <c:layout/>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s-PE"/>
        </a:p>
      </c:txPr>
    </c:title>
    <c:autoTitleDeleted val="0"/>
    <c:plotArea>
      <c:layout>
        <c:manualLayout>
          <c:layoutTarget val="inner"/>
          <c:xMode val="edge"/>
          <c:yMode val="edge"/>
          <c:x val="0.14846124445630518"/>
          <c:y val="0.10934010981811239"/>
          <c:w val="0.82848425196850395"/>
          <c:h val="0.63917813874615248"/>
        </c:manualLayout>
      </c:layout>
      <c:barChart>
        <c:barDir val="col"/>
        <c:grouping val="clustered"/>
        <c:varyColors val="0"/>
        <c:ser>
          <c:idx val="0"/>
          <c:order val="0"/>
          <c:tx>
            <c:v>Demanda media </c:v>
          </c:tx>
          <c:spPr>
            <a:solidFill>
              <a:schemeClr val="accent1"/>
            </a:solidFill>
            <a:ln>
              <a:noFill/>
            </a:ln>
            <a:effectLst/>
          </c:spPr>
          <c:invertIfNegative val="0"/>
          <c:cat>
            <c:strRef>
              <c:f>Hoja8!$D$14:$D$34</c:f>
              <c:strCache>
                <c:ptCount val="21"/>
                <c:pt idx="0">
                  <c:v>10.5 kv</c:v>
                </c:pt>
                <c:pt idx="1">
                  <c:v>10.5 kv(1)</c:v>
                </c:pt>
                <c:pt idx="2">
                  <c:v>10.5 kv(2)</c:v>
                </c:pt>
                <c:pt idx="3">
                  <c:v>ALSTOM</c:v>
                </c:pt>
                <c:pt idx="4">
                  <c:v>ALSTOM(1)</c:v>
                </c:pt>
                <c:pt idx="5">
                  <c:v>CatMak</c:v>
                </c:pt>
                <c:pt idx="6">
                  <c:v>CatMak5</c:v>
                </c:pt>
                <c:pt idx="7">
                  <c:v>Patllaves10.5kV</c:v>
                </c:pt>
                <c:pt idx="8">
                  <c:v>Patllaves10.5kV(2)</c:v>
                </c:pt>
                <c:pt idx="9">
                  <c:v>Patllaves60kV</c:v>
                </c:pt>
                <c:pt idx="10">
                  <c:v>S-R5_22.9kV</c:v>
                </c:pt>
                <c:pt idx="11">
                  <c:v>StaRosa10kV_A</c:v>
                </c:pt>
                <c:pt idx="12">
                  <c:v>StaRosa10kV_B</c:v>
                </c:pt>
                <c:pt idx="13">
                  <c:v>StaRosa60kV</c:v>
                </c:pt>
                <c:pt idx="14">
                  <c:v>Terminal</c:v>
                </c:pt>
                <c:pt idx="15">
                  <c:v>Terminal(16)</c:v>
                </c:pt>
                <c:pt idx="16">
                  <c:v>Terminal(17)</c:v>
                </c:pt>
                <c:pt idx="17">
                  <c:v>Terminal(18)</c:v>
                </c:pt>
                <c:pt idx="18">
                  <c:v>Terminal(19)</c:v>
                </c:pt>
                <c:pt idx="19">
                  <c:v>WARTSILA_A</c:v>
                </c:pt>
                <c:pt idx="20">
                  <c:v>Wartsila</c:v>
                </c:pt>
              </c:strCache>
            </c:strRef>
          </c:cat>
          <c:val>
            <c:numRef>
              <c:f>Hoja8!$E$14:$E$34</c:f>
              <c:numCache>
                <c:formatCode>General</c:formatCode>
                <c:ptCount val="21"/>
                <c:pt idx="0">
                  <c:v>4.9249999999999998E-5</c:v>
                </c:pt>
                <c:pt idx="1">
                  <c:v>4.9230000000000001E-5</c:v>
                </c:pt>
                <c:pt idx="2">
                  <c:v>4.9249999999999998E-5</c:v>
                </c:pt>
                <c:pt idx="3">
                  <c:v>6.0380000000000001E-5</c:v>
                </c:pt>
                <c:pt idx="4">
                  <c:v>6.0380000000000001E-5</c:v>
                </c:pt>
                <c:pt idx="5">
                  <c:v>5.1199999999999998E-5</c:v>
                </c:pt>
                <c:pt idx="6">
                  <c:v>6.0380000000000001E-5</c:v>
                </c:pt>
                <c:pt idx="7">
                  <c:v>1.3517999999999999E-4</c:v>
                </c:pt>
                <c:pt idx="8">
                  <c:v>1.3517999999999999E-4</c:v>
                </c:pt>
                <c:pt idx="9">
                  <c:v>3.5361199999999998E-3</c:v>
                </c:pt>
                <c:pt idx="10">
                  <c:v>7.9039599999999998E-3</c:v>
                </c:pt>
                <c:pt idx="11">
                  <c:v>8.4649400000000007E-3</c:v>
                </c:pt>
                <c:pt idx="12">
                  <c:v>6.5731399999999999E-3</c:v>
                </c:pt>
                <c:pt idx="13">
                  <c:v>4.26115E-3</c:v>
                </c:pt>
                <c:pt idx="14">
                  <c:v>4.8439999999999997E-5</c:v>
                </c:pt>
                <c:pt idx="15">
                  <c:v>4.8439999999999997E-5</c:v>
                </c:pt>
                <c:pt idx="16">
                  <c:v>4.8420000000000001E-5</c:v>
                </c:pt>
                <c:pt idx="17">
                  <c:v>4.8420000000000001E-5</c:v>
                </c:pt>
                <c:pt idx="18">
                  <c:v>4.8439999999999997E-5</c:v>
                </c:pt>
                <c:pt idx="19">
                  <c:v>6.0380000000000001E-5</c:v>
                </c:pt>
                <c:pt idx="20">
                  <c:v>4.9289999999999997E-5</c:v>
                </c:pt>
              </c:numCache>
            </c:numRef>
          </c:val>
        </c:ser>
        <c:ser>
          <c:idx val="1"/>
          <c:order val="1"/>
          <c:tx>
            <c:v>Demanda maxima</c:v>
          </c:tx>
          <c:spPr>
            <a:solidFill>
              <a:schemeClr val="accent2"/>
            </a:solidFill>
            <a:ln>
              <a:noFill/>
            </a:ln>
            <a:effectLst/>
          </c:spPr>
          <c:invertIfNegative val="0"/>
          <c:cat>
            <c:strRef>
              <c:f>Hoja8!$D$14:$D$34</c:f>
              <c:strCache>
                <c:ptCount val="21"/>
                <c:pt idx="0">
                  <c:v>10.5 kv</c:v>
                </c:pt>
                <c:pt idx="1">
                  <c:v>10.5 kv(1)</c:v>
                </c:pt>
                <c:pt idx="2">
                  <c:v>10.5 kv(2)</c:v>
                </c:pt>
                <c:pt idx="3">
                  <c:v>ALSTOM</c:v>
                </c:pt>
                <c:pt idx="4">
                  <c:v>ALSTOM(1)</c:v>
                </c:pt>
                <c:pt idx="5">
                  <c:v>CatMak</c:v>
                </c:pt>
                <c:pt idx="6">
                  <c:v>CatMak5</c:v>
                </c:pt>
                <c:pt idx="7">
                  <c:v>Patllaves10.5kV</c:v>
                </c:pt>
                <c:pt idx="8">
                  <c:v>Patllaves10.5kV(2)</c:v>
                </c:pt>
                <c:pt idx="9">
                  <c:v>Patllaves60kV</c:v>
                </c:pt>
                <c:pt idx="10">
                  <c:v>S-R5_22.9kV</c:v>
                </c:pt>
                <c:pt idx="11">
                  <c:v>StaRosa10kV_A</c:v>
                </c:pt>
                <c:pt idx="12">
                  <c:v>StaRosa10kV_B</c:v>
                </c:pt>
                <c:pt idx="13">
                  <c:v>StaRosa60kV</c:v>
                </c:pt>
                <c:pt idx="14">
                  <c:v>Terminal</c:v>
                </c:pt>
                <c:pt idx="15">
                  <c:v>Terminal(16)</c:v>
                </c:pt>
                <c:pt idx="16">
                  <c:v>Terminal(17)</c:v>
                </c:pt>
                <c:pt idx="17">
                  <c:v>Terminal(18)</c:v>
                </c:pt>
                <c:pt idx="18">
                  <c:v>Terminal(19)</c:v>
                </c:pt>
                <c:pt idx="19">
                  <c:v>WARTSILA_A</c:v>
                </c:pt>
                <c:pt idx="20">
                  <c:v>Wartsila</c:v>
                </c:pt>
              </c:strCache>
            </c:strRef>
          </c:cat>
          <c:val>
            <c:numRef>
              <c:f>Hoja8!$G$14:$G$34</c:f>
              <c:numCache>
                <c:formatCode>General</c:formatCode>
                <c:ptCount val="21"/>
                <c:pt idx="0">
                  <c:v>5.2210000000000003E-5</c:v>
                </c:pt>
                <c:pt idx="1">
                  <c:v>5.219E-5</c:v>
                </c:pt>
                <c:pt idx="2">
                  <c:v>5.2219999999999998E-5</c:v>
                </c:pt>
                <c:pt idx="3">
                  <c:v>6.4010000000000005E-5</c:v>
                </c:pt>
                <c:pt idx="4">
                  <c:v>6.4010000000000005E-5</c:v>
                </c:pt>
                <c:pt idx="5">
                  <c:v>5.4289999999999997E-5</c:v>
                </c:pt>
                <c:pt idx="6">
                  <c:v>6.4010000000000005E-5</c:v>
                </c:pt>
                <c:pt idx="7">
                  <c:v>1.4328E-4</c:v>
                </c:pt>
                <c:pt idx="8">
                  <c:v>1.4328E-4</c:v>
                </c:pt>
                <c:pt idx="9">
                  <c:v>3.7399999999999998E-3</c:v>
                </c:pt>
                <c:pt idx="10">
                  <c:v>8.2342000000000005E-3</c:v>
                </c:pt>
                <c:pt idx="11">
                  <c:v>9.0683799999999991E-3</c:v>
                </c:pt>
                <c:pt idx="12">
                  <c:v>6.8745000000000004E-3</c:v>
                </c:pt>
                <c:pt idx="13">
                  <c:v>4.5134099999999998E-3</c:v>
                </c:pt>
                <c:pt idx="14">
                  <c:v>5.1150000000000003E-5</c:v>
                </c:pt>
                <c:pt idx="15">
                  <c:v>5.1150000000000003E-5</c:v>
                </c:pt>
                <c:pt idx="16">
                  <c:v>5.113E-5</c:v>
                </c:pt>
                <c:pt idx="17">
                  <c:v>5.113E-5</c:v>
                </c:pt>
                <c:pt idx="18">
                  <c:v>5.1159999999999998E-5</c:v>
                </c:pt>
                <c:pt idx="19">
                  <c:v>6.4010000000000005E-5</c:v>
                </c:pt>
                <c:pt idx="20">
                  <c:v>5.2259999999999998E-5</c:v>
                </c:pt>
              </c:numCache>
            </c:numRef>
          </c:val>
        </c:ser>
        <c:dLbls>
          <c:showLegendKey val="0"/>
          <c:showVal val="0"/>
          <c:showCatName val="0"/>
          <c:showSerName val="0"/>
          <c:showPercent val="0"/>
          <c:showBubbleSize val="0"/>
        </c:dLbls>
        <c:gapWidth val="219"/>
        <c:overlap val="-27"/>
        <c:axId val="1876515696"/>
        <c:axId val="1876527120"/>
        <c:extLst>
          <c:ext xmlns:c15="http://schemas.microsoft.com/office/drawing/2012/chart" uri="{02D57815-91ED-43cb-92C2-25804820EDAC}">
            <c15:filteredBarSeries>
              <c15:ser>
                <c:idx val="2"/>
                <c:order val="2"/>
                <c:tx>
                  <c:v>Demanda Maxima a 5 años</c:v>
                </c:tx>
                <c:spPr>
                  <a:solidFill>
                    <a:schemeClr val="accent3"/>
                  </a:solidFill>
                  <a:ln>
                    <a:noFill/>
                  </a:ln>
                  <a:effectLst/>
                </c:spPr>
                <c:invertIfNegative val="0"/>
                <c:cat>
                  <c:strRef>
                    <c:extLst>
                      <c:ext uri="{02D57815-91ED-43cb-92C2-25804820EDAC}">
                        <c15:formulaRef>
                          <c15:sqref>Hoja8!$D$14:$D$34</c15:sqref>
                        </c15:formulaRef>
                      </c:ext>
                    </c:extLst>
                    <c:strCache>
                      <c:ptCount val="21"/>
                      <c:pt idx="0">
                        <c:v>10.5 kv</c:v>
                      </c:pt>
                      <c:pt idx="1">
                        <c:v>10.5 kv(1)</c:v>
                      </c:pt>
                      <c:pt idx="2">
                        <c:v>10.5 kv(2)</c:v>
                      </c:pt>
                      <c:pt idx="3">
                        <c:v>ALSTOM</c:v>
                      </c:pt>
                      <c:pt idx="4">
                        <c:v>ALSTOM(1)</c:v>
                      </c:pt>
                      <c:pt idx="5">
                        <c:v>CatMak</c:v>
                      </c:pt>
                      <c:pt idx="6">
                        <c:v>CatMak5</c:v>
                      </c:pt>
                      <c:pt idx="7">
                        <c:v>Patllaves10.5kV</c:v>
                      </c:pt>
                      <c:pt idx="8">
                        <c:v>Patllaves10.5kV(2)</c:v>
                      </c:pt>
                      <c:pt idx="9">
                        <c:v>Patllaves60kV</c:v>
                      </c:pt>
                      <c:pt idx="10">
                        <c:v>S-R5_22.9kV</c:v>
                      </c:pt>
                      <c:pt idx="11">
                        <c:v>StaRosa10kV_A</c:v>
                      </c:pt>
                      <c:pt idx="12">
                        <c:v>StaRosa10kV_B</c:v>
                      </c:pt>
                      <c:pt idx="13">
                        <c:v>StaRosa60kV</c:v>
                      </c:pt>
                      <c:pt idx="14">
                        <c:v>Terminal</c:v>
                      </c:pt>
                      <c:pt idx="15">
                        <c:v>Terminal(16)</c:v>
                      </c:pt>
                      <c:pt idx="16">
                        <c:v>Terminal(17)</c:v>
                      </c:pt>
                      <c:pt idx="17">
                        <c:v>Terminal(18)</c:v>
                      </c:pt>
                      <c:pt idx="18">
                        <c:v>Terminal(19)</c:v>
                      </c:pt>
                      <c:pt idx="19">
                        <c:v>WARTSILA_A</c:v>
                      </c:pt>
                      <c:pt idx="20">
                        <c:v>Wartsila</c:v>
                      </c:pt>
                    </c:strCache>
                  </c:strRef>
                </c:cat>
                <c:val>
                  <c:numRef>
                    <c:extLst>
                      <c:ext uri="{02D57815-91ED-43cb-92C2-25804820EDAC}">
                        <c15:formulaRef>
                          <c15:sqref>Hoja8!$I$14:$I$34</c15:sqref>
                        </c15:formulaRef>
                      </c:ext>
                    </c:extLst>
                    <c:numCache>
                      <c:formatCode>General</c:formatCode>
                      <c:ptCount val="21"/>
                    </c:numCache>
                  </c:numRef>
                </c:val>
              </c15:ser>
            </c15:filteredBarSeries>
          </c:ext>
        </c:extLst>
      </c:barChart>
      <c:catAx>
        <c:axId val="187651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PE"/>
          </a:p>
        </c:txPr>
        <c:crossAx val="1876527120"/>
        <c:crosses val="autoZero"/>
        <c:auto val="1"/>
        <c:lblAlgn val="ctr"/>
        <c:lblOffset val="100"/>
        <c:noMultiLvlLbl val="0"/>
      </c:catAx>
      <c:valAx>
        <c:axId val="18765271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s-PE" sz="1400"/>
                  <a:t>Sensibiliad</a:t>
                </a:r>
                <a:r>
                  <a:rPr lang="es-PE" sz="1400" baseline="0"/>
                  <a:t> </a:t>
                </a:r>
                <a:endParaRPr lang="es-PE" sz="1400"/>
              </a:p>
            </c:rich>
          </c:tx>
          <c:layout>
            <c:manualLayout>
              <c:xMode val="edge"/>
              <c:yMode val="edge"/>
              <c:x val="6.2415461036743745E-2"/>
              <c:y val="0.34350638042755077"/>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PE"/>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PE"/>
          </a:p>
        </c:txPr>
        <c:crossAx val="187651569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PE"/>
          </a:p>
        </c:txPr>
      </c:dTable>
      <c:spPr>
        <a:noFill/>
        <a:ln>
          <a:noFill/>
        </a:ln>
        <a:effectLst/>
      </c:spPr>
    </c:plotArea>
    <c:plotVisOnly val="1"/>
    <c:dispBlanksAs val="gap"/>
    <c:showDLblsOverMax val="0"/>
  </c:chart>
  <c:spPr>
    <a:noFill/>
    <a:ln>
      <a:noFill/>
    </a:ln>
    <a:effectLst/>
  </c:spPr>
  <c:txPr>
    <a:bodyPr/>
    <a:lstStyle/>
    <a:p>
      <a:pPr>
        <a:defRPr/>
      </a:pPr>
      <a:endParaRPr lang="es-P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s-PE" sz="2800"/>
              <a:t>Factores</a:t>
            </a:r>
            <a:r>
              <a:rPr lang="es-PE" sz="2800" baseline="0"/>
              <a:t> de participacion de las ramas </a:t>
            </a:r>
            <a:endParaRPr lang="es-PE" sz="2800"/>
          </a:p>
        </c:rich>
      </c:tx>
      <c:layout/>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s-PE"/>
        </a:p>
      </c:txPr>
    </c:title>
    <c:autoTitleDeleted val="0"/>
    <c:plotArea>
      <c:layout/>
      <c:barChart>
        <c:barDir val="col"/>
        <c:grouping val="clustered"/>
        <c:varyColors val="0"/>
        <c:ser>
          <c:idx val="0"/>
          <c:order val="0"/>
          <c:tx>
            <c:v>Demanda Media</c:v>
          </c:tx>
          <c:spPr>
            <a:solidFill>
              <a:schemeClr val="accent1"/>
            </a:solidFill>
            <a:ln>
              <a:noFill/>
            </a:ln>
            <a:effectLst/>
          </c:spPr>
          <c:invertIfNegative val="0"/>
          <c:cat>
            <c:strRef>
              <c:f>Hoja9!$C$5:$C$37</c:f>
              <c:strCache>
                <c:ptCount val="33"/>
                <c:pt idx="0">
                  <c:v>AC16_CATMAK5</c:v>
                </c:pt>
                <c:pt idx="1">
                  <c:v>C_1S-2</c:v>
                </c:pt>
                <c:pt idx="2">
                  <c:v>C_1S-3</c:v>
                </c:pt>
                <c:pt idx="3">
                  <c:v>C_1S-4</c:v>
                </c:pt>
                <c:pt idx="4">
                  <c:v>C_1S-9</c:v>
                </c:pt>
                <c:pt idx="5">
                  <c:v>C_1S1</c:v>
                </c:pt>
                <c:pt idx="6">
                  <c:v>C_1S5</c:v>
                </c:pt>
                <c:pt idx="7">
                  <c:v>C_1S6</c:v>
                </c:pt>
                <c:pt idx="8">
                  <c:v>C_AC1</c:v>
                </c:pt>
                <c:pt idx="9">
                  <c:v>C_AC1(1)</c:v>
                </c:pt>
                <c:pt idx="10">
                  <c:v>C_AC11</c:v>
                </c:pt>
                <c:pt idx="11">
                  <c:v>C_AC13</c:v>
                </c:pt>
                <c:pt idx="12">
                  <c:v>C_AC14</c:v>
                </c:pt>
                <c:pt idx="13">
                  <c:v>C_AC15</c:v>
                </c:pt>
                <c:pt idx="14">
                  <c:v>C_AC16</c:v>
                </c:pt>
                <c:pt idx="15">
                  <c:v>C_AC2</c:v>
                </c:pt>
                <c:pt idx="16">
                  <c:v>C_AC3</c:v>
                </c:pt>
                <c:pt idx="17">
                  <c:v>C_AC4</c:v>
                </c:pt>
                <c:pt idx="18">
                  <c:v>C_AC5</c:v>
                </c:pt>
                <c:pt idx="19">
                  <c:v>C_AC7</c:v>
                </c:pt>
                <c:pt idx="20">
                  <c:v>C_AC8</c:v>
                </c:pt>
                <c:pt idx="21">
                  <c:v>C_AC9</c:v>
                </c:pt>
                <c:pt idx="22">
                  <c:v>C_CA-1.1</c:v>
                </c:pt>
                <c:pt idx="23">
                  <c:v>C_CA-1.2</c:v>
                </c:pt>
                <c:pt idx="24">
                  <c:v>C_S-R1</c:v>
                </c:pt>
                <c:pt idx="25">
                  <c:v>C_S-R2</c:v>
                </c:pt>
                <c:pt idx="26">
                  <c:v>C_S-R4</c:v>
                </c:pt>
                <c:pt idx="27">
                  <c:v>C_S-R5</c:v>
                </c:pt>
                <c:pt idx="28">
                  <c:v>C_S-R6</c:v>
                </c:pt>
                <c:pt idx="29">
                  <c:v>C_S-R9</c:v>
                </c:pt>
                <c:pt idx="30">
                  <c:v>Cable-W6</c:v>
                </c:pt>
                <c:pt idx="31">
                  <c:v>Cable-W6(2)</c:v>
                </c:pt>
                <c:pt idx="32">
                  <c:v>Linea 60KV</c:v>
                </c:pt>
              </c:strCache>
            </c:strRef>
          </c:cat>
          <c:val>
            <c:numRef>
              <c:f>Hoja9!$D$5:$D$37</c:f>
              <c:numCache>
                <c:formatCode>General</c:formatCode>
                <c:ptCount val="33"/>
                <c:pt idx="0">
                  <c:v>8.9999999999999999E-8</c:v>
                </c:pt>
                <c:pt idx="1">
                  <c:v>1.3E-7</c:v>
                </c:pt>
                <c:pt idx="2">
                  <c:v>1.3E-7</c:v>
                </c:pt>
                <c:pt idx="3">
                  <c:v>4.9999999999999998E-8</c:v>
                </c:pt>
                <c:pt idx="4">
                  <c:v>8.9999999999999999E-8</c:v>
                </c:pt>
                <c:pt idx="5">
                  <c:v>0.19870389999999999</c:v>
                </c:pt>
                <c:pt idx="6">
                  <c:v>9.9999999999999995E-8</c:v>
                </c:pt>
                <c:pt idx="7">
                  <c:v>2.9999999999999999E-7</c:v>
                </c:pt>
                <c:pt idx="8">
                  <c:v>9.9999999999999995E-7</c:v>
                </c:pt>
                <c:pt idx="9">
                  <c:v>1.1999999999999999E-7</c:v>
                </c:pt>
                <c:pt idx="10">
                  <c:v>2.2000000000000001E-7</c:v>
                </c:pt>
                <c:pt idx="11">
                  <c:v>1.1999999999999999E-7</c:v>
                </c:pt>
                <c:pt idx="12">
                  <c:v>2.6E-7</c:v>
                </c:pt>
                <c:pt idx="13">
                  <c:v>0.1641476</c:v>
                </c:pt>
                <c:pt idx="14">
                  <c:v>0.19866159999999999</c:v>
                </c:pt>
                <c:pt idx="15">
                  <c:v>1.7400000000000001E-6</c:v>
                </c:pt>
                <c:pt idx="16">
                  <c:v>1.24E-6</c:v>
                </c:pt>
                <c:pt idx="17">
                  <c:v>1.4000000000000001E-7</c:v>
                </c:pt>
                <c:pt idx="18">
                  <c:v>1.9000000000000001E-7</c:v>
                </c:pt>
                <c:pt idx="19">
                  <c:v>1.1999999999999999E-7</c:v>
                </c:pt>
                <c:pt idx="20">
                  <c:v>1.6E-7</c:v>
                </c:pt>
                <c:pt idx="21">
                  <c:v>1.3E-7</c:v>
                </c:pt>
                <c:pt idx="22">
                  <c:v>0.1814018</c:v>
                </c:pt>
                <c:pt idx="23">
                  <c:v>0.1814018</c:v>
                </c:pt>
                <c:pt idx="24">
                  <c:v>0.1116562</c:v>
                </c:pt>
                <c:pt idx="25">
                  <c:v>8.6709170000000002E-2</c:v>
                </c:pt>
                <c:pt idx="26">
                  <c:v>8.6688989999999994E-2</c:v>
                </c:pt>
                <c:pt idx="27">
                  <c:v>0.1945866</c:v>
                </c:pt>
                <c:pt idx="28">
                  <c:v>0.11163919999999999</c:v>
                </c:pt>
                <c:pt idx="29">
                  <c:v>0.1116431</c:v>
                </c:pt>
                <c:pt idx="30">
                  <c:v>7.6000000000000003E-7</c:v>
                </c:pt>
                <c:pt idx="31">
                  <c:v>8.8999999999999995E-7</c:v>
                </c:pt>
                <c:pt idx="32">
                  <c:v>1.0405279999999999</c:v>
                </c:pt>
              </c:numCache>
            </c:numRef>
          </c:val>
        </c:ser>
        <c:ser>
          <c:idx val="1"/>
          <c:order val="1"/>
          <c:tx>
            <c:v>Maxima Demanda</c:v>
          </c:tx>
          <c:spPr>
            <a:solidFill>
              <a:schemeClr val="accent2"/>
            </a:solidFill>
            <a:ln>
              <a:noFill/>
            </a:ln>
            <a:effectLst/>
          </c:spPr>
          <c:invertIfNegative val="0"/>
          <c:cat>
            <c:strRef>
              <c:f>Hoja9!$C$5:$C$37</c:f>
              <c:strCache>
                <c:ptCount val="33"/>
                <c:pt idx="0">
                  <c:v>AC16_CATMAK5</c:v>
                </c:pt>
                <c:pt idx="1">
                  <c:v>C_1S-2</c:v>
                </c:pt>
                <c:pt idx="2">
                  <c:v>C_1S-3</c:v>
                </c:pt>
                <c:pt idx="3">
                  <c:v>C_1S-4</c:v>
                </c:pt>
                <c:pt idx="4">
                  <c:v>C_1S-9</c:v>
                </c:pt>
                <c:pt idx="5">
                  <c:v>C_1S1</c:v>
                </c:pt>
                <c:pt idx="6">
                  <c:v>C_1S5</c:v>
                </c:pt>
                <c:pt idx="7">
                  <c:v>C_1S6</c:v>
                </c:pt>
                <c:pt idx="8">
                  <c:v>C_AC1</c:v>
                </c:pt>
                <c:pt idx="9">
                  <c:v>C_AC1(1)</c:v>
                </c:pt>
                <c:pt idx="10">
                  <c:v>C_AC11</c:v>
                </c:pt>
                <c:pt idx="11">
                  <c:v>C_AC13</c:v>
                </c:pt>
                <c:pt idx="12">
                  <c:v>C_AC14</c:v>
                </c:pt>
                <c:pt idx="13">
                  <c:v>C_AC15</c:v>
                </c:pt>
                <c:pt idx="14">
                  <c:v>C_AC16</c:v>
                </c:pt>
                <c:pt idx="15">
                  <c:v>C_AC2</c:v>
                </c:pt>
                <c:pt idx="16">
                  <c:v>C_AC3</c:v>
                </c:pt>
                <c:pt idx="17">
                  <c:v>C_AC4</c:v>
                </c:pt>
                <c:pt idx="18">
                  <c:v>C_AC5</c:v>
                </c:pt>
                <c:pt idx="19">
                  <c:v>C_AC7</c:v>
                </c:pt>
                <c:pt idx="20">
                  <c:v>C_AC8</c:v>
                </c:pt>
                <c:pt idx="21">
                  <c:v>C_AC9</c:v>
                </c:pt>
                <c:pt idx="22">
                  <c:v>C_CA-1.1</c:v>
                </c:pt>
                <c:pt idx="23">
                  <c:v>C_CA-1.2</c:v>
                </c:pt>
                <c:pt idx="24">
                  <c:v>C_S-R1</c:v>
                </c:pt>
                <c:pt idx="25">
                  <c:v>C_S-R2</c:v>
                </c:pt>
                <c:pt idx="26">
                  <c:v>C_S-R4</c:v>
                </c:pt>
                <c:pt idx="27">
                  <c:v>C_S-R5</c:v>
                </c:pt>
                <c:pt idx="28">
                  <c:v>C_S-R6</c:v>
                </c:pt>
                <c:pt idx="29">
                  <c:v>C_S-R9</c:v>
                </c:pt>
                <c:pt idx="30">
                  <c:v>Cable-W6</c:v>
                </c:pt>
                <c:pt idx="31">
                  <c:v>Cable-W6(2)</c:v>
                </c:pt>
                <c:pt idx="32">
                  <c:v>Linea 60KV</c:v>
                </c:pt>
              </c:strCache>
            </c:strRef>
          </c:cat>
          <c:val>
            <c:numRef>
              <c:f>Hoja9!$E$5:$E$37</c:f>
              <c:numCache>
                <c:formatCode>General</c:formatCode>
                <c:ptCount val="33"/>
                <c:pt idx="0">
                  <c:v>9.9999999999999995E-8</c:v>
                </c:pt>
                <c:pt idx="1">
                  <c:v>1.9999999999999999E-7</c:v>
                </c:pt>
                <c:pt idx="2">
                  <c:v>1.1999999999999999E-7</c:v>
                </c:pt>
                <c:pt idx="3">
                  <c:v>5.9999999999999995E-8</c:v>
                </c:pt>
                <c:pt idx="4">
                  <c:v>1.4000000000000001E-7</c:v>
                </c:pt>
                <c:pt idx="5">
                  <c:v>0.2102802</c:v>
                </c:pt>
                <c:pt idx="6">
                  <c:v>9.9999999999999995E-8</c:v>
                </c:pt>
                <c:pt idx="7">
                  <c:v>3.5999999999999999E-7</c:v>
                </c:pt>
                <c:pt idx="8">
                  <c:v>1.06E-6</c:v>
                </c:pt>
                <c:pt idx="9">
                  <c:v>1.9999999999999999E-7</c:v>
                </c:pt>
                <c:pt idx="10">
                  <c:v>2.8999999999999998E-7</c:v>
                </c:pt>
                <c:pt idx="11">
                  <c:v>2.8000000000000002E-7</c:v>
                </c:pt>
                <c:pt idx="12">
                  <c:v>5.3000000000000001E-7</c:v>
                </c:pt>
                <c:pt idx="13">
                  <c:v>0.17373720000000001</c:v>
                </c:pt>
                <c:pt idx="14">
                  <c:v>0.21022640000000001</c:v>
                </c:pt>
                <c:pt idx="15">
                  <c:v>2.0099999999999998E-6</c:v>
                </c:pt>
                <c:pt idx="16">
                  <c:v>2.1399999999999998E-6</c:v>
                </c:pt>
                <c:pt idx="17">
                  <c:v>1.4999999999999999E-7</c:v>
                </c:pt>
                <c:pt idx="18">
                  <c:v>2.3999999999999998E-7</c:v>
                </c:pt>
                <c:pt idx="19">
                  <c:v>1.6999999999999999E-7</c:v>
                </c:pt>
                <c:pt idx="20">
                  <c:v>1.9000000000000001E-7</c:v>
                </c:pt>
                <c:pt idx="21">
                  <c:v>1.8E-7</c:v>
                </c:pt>
                <c:pt idx="22">
                  <c:v>0.19197810000000001</c:v>
                </c:pt>
                <c:pt idx="23">
                  <c:v>0.19197810000000001</c:v>
                </c:pt>
                <c:pt idx="24">
                  <c:v>0.1130944</c:v>
                </c:pt>
                <c:pt idx="25">
                  <c:v>8.5695640000000003E-2</c:v>
                </c:pt>
                <c:pt idx="26">
                  <c:v>8.5724460000000002E-2</c:v>
                </c:pt>
                <c:pt idx="27">
                  <c:v>0.19266169999999999</c:v>
                </c:pt>
                <c:pt idx="28">
                  <c:v>0.11303439999999999</c:v>
                </c:pt>
                <c:pt idx="29">
                  <c:v>0.11303439999999999</c:v>
                </c:pt>
                <c:pt idx="30">
                  <c:v>9.7000000000000003E-7</c:v>
                </c:pt>
                <c:pt idx="31">
                  <c:v>9.9999999999999995E-7</c:v>
                </c:pt>
                <c:pt idx="32">
                  <c:v>1.079366</c:v>
                </c:pt>
              </c:numCache>
            </c:numRef>
          </c:val>
        </c:ser>
        <c:dLbls>
          <c:showLegendKey val="0"/>
          <c:showVal val="0"/>
          <c:showCatName val="0"/>
          <c:showSerName val="0"/>
          <c:showPercent val="0"/>
          <c:showBubbleSize val="0"/>
        </c:dLbls>
        <c:gapWidth val="219"/>
        <c:overlap val="-27"/>
        <c:axId val="1876514608"/>
        <c:axId val="1876515152"/>
      </c:barChart>
      <c:catAx>
        <c:axId val="187651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PE"/>
          </a:p>
        </c:txPr>
        <c:crossAx val="1876515152"/>
        <c:crosses val="autoZero"/>
        <c:auto val="1"/>
        <c:lblAlgn val="ctr"/>
        <c:lblOffset val="100"/>
        <c:noMultiLvlLbl val="0"/>
      </c:catAx>
      <c:valAx>
        <c:axId val="187651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PE"/>
          </a:p>
        </c:txPr>
        <c:crossAx val="187651460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PE"/>
        </a:p>
      </c:txPr>
    </c:legend>
    <c:plotVisOnly val="1"/>
    <c:dispBlanksAs val="gap"/>
    <c:showDLblsOverMax val="0"/>
  </c:chart>
  <c:spPr>
    <a:noFill/>
    <a:ln>
      <a:noFill/>
    </a:ln>
    <a:effectLst/>
  </c:spPr>
  <c:txPr>
    <a:bodyPr/>
    <a:lstStyle/>
    <a:p>
      <a:pPr>
        <a:defRPr/>
      </a:pPr>
      <a:endParaRPr lang="es-P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r>
              <a:rPr lang="es-PE" baseline="0"/>
              <a:t>Demanda Actual y limite de estabilidad </a:t>
            </a:r>
            <a:endParaRPr lang="es-PE"/>
          </a:p>
        </c:rich>
      </c:tx>
      <c:layout>
        <c:manualLayout>
          <c:xMode val="edge"/>
          <c:yMode val="edge"/>
          <c:x val="0.11467136202954666"/>
          <c:y val="4.5897663831227483E-4"/>
        </c:manualLayout>
      </c:layout>
      <c:overlay val="0"/>
      <c:spPr>
        <a:noFill/>
        <a:ln>
          <a:noFill/>
        </a:ln>
        <a:effectLst/>
      </c:spPr>
      <c:txPr>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endParaRPr lang="es-PE"/>
        </a:p>
      </c:txPr>
    </c:title>
    <c:autoTitleDeleted val="0"/>
    <c:plotArea>
      <c:layout>
        <c:manualLayout>
          <c:layoutTarget val="inner"/>
          <c:xMode val="edge"/>
          <c:yMode val="edge"/>
          <c:x val="6.0285233953598936E-2"/>
          <c:y val="8.7499502217395234E-2"/>
          <c:w val="0.94558180227471567"/>
          <c:h val="0.80129204775586893"/>
        </c:manualLayout>
      </c:layout>
      <c:barChart>
        <c:barDir val="col"/>
        <c:grouping val="clustered"/>
        <c:varyColors val="0"/>
        <c:ser>
          <c:idx val="0"/>
          <c:order val="0"/>
          <c:tx>
            <c:strRef>
              <c:f>'[comparación de propuestas.xlsx]Hoja1'!$E$11</c:f>
              <c:strCache>
                <c:ptCount val="1"/>
                <c:pt idx="0">
                  <c:v>Carga actual</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dk1">
                        <a:lumMod val="75000"/>
                        <a:lumOff val="25000"/>
                      </a:schemeClr>
                    </a:solidFill>
                    <a:latin typeface="+mn-lt"/>
                    <a:ea typeface="+mn-ea"/>
                    <a:cs typeface="+mn-cs"/>
                  </a:defRPr>
                </a:pPr>
                <a:endParaRPr lang="es-PE"/>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strRef>
              <c:f>'[comparación de propuestas.xlsx]Hoja1'!$D$12:$D$14</c:f>
              <c:strCache>
                <c:ptCount val="3"/>
                <c:pt idx="0">
                  <c:v>Santa Rosa A</c:v>
                </c:pt>
                <c:pt idx="1">
                  <c:v>Santa Rosa B</c:v>
                </c:pt>
                <c:pt idx="2">
                  <c:v>Santa Rosa 60KV</c:v>
                </c:pt>
              </c:strCache>
            </c:strRef>
          </c:cat>
          <c:val>
            <c:numRef>
              <c:f>'[comparación de propuestas.xlsx]Hoja1'!$E$12:$E$14</c:f>
              <c:numCache>
                <c:formatCode>#.00" MW "</c:formatCode>
                <c:ptCount val="3"/>
                <c:pt idx="0">
                  <c:v>11.9</c:v>
                </c:pt>
                <c:pt idx="1">
                  <c:v>7.9</c:v>
                </c:pt>
                <c:pt idx="2">
                  <c:v>19.899999999999999</c:v>
                </c:pt>
              </c:numCache>
            </c:numRef>
          </c:val>
        </c:ser>
        <c:ser>
          <c:idx val="1"/>
          <c:order val="1"/>
          <c:tx>
            <c:strRef>
              <c:f>'[comparación de propuestas.xlsx]Hoja1'!$F$11</c:f>
              <c:strCache>
                <c:ptCount val="1"/>
                <c:pt idx="0">
                  <c:v>Limite de estabilidad Actual</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dk1">
                        <a:lumMod val="75000"/>
                        <a:lumOff val="25000"/>
                      </a:schemeClr>
                    </a:solidFill>
                    <a:latin typeface="+mn-lt"/>
                    <a:ea typeface="+mn-ea"/>
                    <a:cs typeface="+mn-cs"/>
                  </a:defRPr>
                </a:pPr>
                <a:endParaRPr lang="es-PE"/>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strRef>
              <c:f>'[comparación de propuestas.xlsx]Hoja1'!$D$12:$D$14</c:f>
              <c:strCache>
                <c:ptCount val="3"/>
                <c:pt idx="0">
                  <c:v>Santa Rosa A</c:v>
                </c:pt>
                <c:pt idx="1">
                  <c:v>Santa Rosa B</c:v>
                </c:pt>
                <c:pt idx="2">
                  <c:v>Santa Rosa 60KV</c:v>
                </c:pt>
              </c:strCache>
            </c:strRef>
          </c:cat>
          <c:val>
            <c:numRef>
              <c:f>'[comparación de propuestas.xlsx]Hoja1'!$F$12:$F$14</c:f>
              <c:numCache>
                <c:formatCode>#.00" MW "</c:formatCode>
                <c:ptCount val="3"/>
                <c:pt idx="0">
                  <c:v>13.8</c:v>
                </c:pt>
                <c:pt idx="1">
                  <c:v>15.2</c:v>
                </c:pt>
                <c:pt idx="2">
                  <c:v>23.7</c:v>
                </c:pt>
              </c:numCache>
            </c:numRef>
          </c:val>
        </c:ser>
        <c:ser>
          <c:idx val="2"/>
          <c:order val="2"/>
          <c:tx>
            <c:strRef>
              <c:f>'[comparación de propuestas.xlsx]Hoja1'!$G$11</c:f>
              <c:strCache>
                <c:ptCount val="1"/>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P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'[comparación de propuestas.xlsx]Hoja1'!$D$12:$D$14</c:f>
              <c:strCache>
                <c:ptCount val="3"/>
                <c:pt idx="0">
                  <c:v>Santa Rosa A</c:v>
                </c:pt>
                <c:pt idx="1">
                  <c:v>Santa Rosa B</c:v>
                </c:pt>
                <c:pt idx="2">
                  <c:v>Santa Rosa 60KV</c:v>
                </c:pt>
              </c:strCache>
            </c:strRef>
          </c:cat>
          <c:val>
            <c:numRef>
              <c:f>'[comparación de propuestas.xlsx]Hoja1'!$G$12:$G$14</c:f>
              <c:numCache>
                <c:formatCode>General</c:formatCode>
                <c:ptCount val="3"/>
              </c:numCache>
            </c:numRef>
          </c:val>
        </c:ser>
        <c:ser>
          <c:idx val="3"/>
          <c:order val="3"/>
          <c:tx>
            <c:strRef>
              <c:f>'[comparación de propuestas.xlsx]Hoja1'!$H$11</c:f>
              <c:strCache>
                <c:ptCount val="1"/>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P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'[comparación de propuestas.xlsx]Hoja1'!$D$12:$D$14</c:f>
              <c:strCache>
                <c:ptCount val="3"/>
                <c:pt idx="0">
                  <c:v>Santa Rosa A</c:v>
                </c:pt>
                <c:pt idx="1">
                  <c:v>Santa Rosa B</c:v>
                </c:pt>
                <c:pt idx="2">
                  <c:v>Santa Rosa 60KV</c:v>
                </c:pt>
              </c:strCache>
            </c:strRef>
          </c:cat>
          <c:val>
            <c:numRef>
              <c:f>'[comparación de propuestas.xlsx]Hoja1'!$H$12:$H$14</c:f>
              <c:numCache>
                <c:formatCode>General</c:formatCode>
                <c:ptCount val="3"/>
              </c:numCache>
            </c:numRef>
          </c:val>
        </c:ser>
        <c:dLbls>
          <c:dLblPos val="outEnd"/>
          <c:showLegendKey val="0"/>
          <c:showVal val="1"/>
          <c:showCatName val="0"/>
          <c:showSerName val="0"/>
          <c:showPercent val="0"/>
          <c:showBubbleSize val="0"/>
        </c:dLbls>
        <c:gapWidth val="267"/>
        <c:overlap val="-43"/>
        <c:axId val="1876520048"/>
        <c:axId val="1876521136"/>
      </c:barChart>
      <c:catAx>
        <c:axId val="1876520048"/>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800" b="0" i="0" u="none" strike="noStrike" kern="1200" cap="none" spc="0" normalizeH="0" baseline="0">
                <a:solidFill>
                  <a:schemeClr val="dk1">
                    <a:lumMod val="65000"/>
                    <a:lumOff val="35000"/>
                  </a:schemeClr>
                </a:solidFill>
                <a:latin typeface="+mn-lt"/>
                <a:ea typeface="+mn-ea"/>
                <a:cs typeface="+mn-cs"/>
              </a:defRPr>
            </a:pPr>
            <a:endParaRPr lang="es-PE"/>
          </a:p>
        </c:txPr>
        <c:crossAx val="1876521136"/>
        <c:crosses val="autoZero"/>
        <c:auto val="1"/>
        <c:lblAlgn val="ctr"/>
        <c:lblOffset val="100"/>
        <c:noMultiLvlLbl val="0"/>
      </c:catAx>
      <c:valAx>
        <c:axId val="1876521136"/>
        <c:scaling>
          <c:orientation val="minMax"/>
        </c:scaling>
        <c:delete val="0"/>
        <c:axPos val="l"/>
        <c:majorGridlines>
          <c:spPr>
            <a:ln w="9525" cap="flat" cmpd="sng" algn="ctr">
              <a:solidFill>
                <a:schemeClr val="dk1">
                  <a:lumMod val="15000"/>
                  <a:lumOff val="85000"/>
                </a:schemeClr>
              </a:solidFill>
              <a:round/>
            </a:ln>
            <a:effectLst/>
          </c:spPr>
        </c:majorGridlines>
        <c:numFmt formatCode="#.00&quot; MW &quot;"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dk1">
                    <a:lumMod val="65000"/>
                    <a:lumOff val="35000"/>
                  </a:schemeClr>
                </a:solidFill>
                <a:latin typeface="+mn-lt"/>
                <a:ea typeface="+mn-ea"/>
                <a:cs typeface="+mn-cs"/>
              </a:defRPr>
            </a:pPr>
            <a:endParaRPr lang="es-PE"/>
          </a:p>
        </c:txPr>
        <c:crossAx val="1876520048"/>
        <c:crosses val="autoZero"/>
        <c:crossBetween val="between"/>
      </c:valAx>
      <c:spPr>
        <a:pattFill prst="ltDnDiag">
          <a:fgClr>
            <a:schemeClr val="dk1">
              <a:lumMod val="15000"/>
              <a:lumOff val="85000"/>
            </a:schemeClr>
          </a:fgClr>
          <a:bgClr>
            <a:schemeClr val="lt1"/>
          </a:bgClr>
        </a:pattFill>
        <a:ln>
          <a:noFill/>
        </a:ln>
        <a:effectLst/>
      </c:spPr>
    </c:plotArea>
    <c:legend>
      <c:legendPos val="b"/>
      <c:legendEntry>
        <c:idx val="2"/>
        <c:delete val="1"/>
      </c:legendEntry>
      <c:legendEntry>
        <c:idx val="3"/>
        <c:delete val="1"/>
      </c:legendEntry>
      <c:layout/>
      <c:overlay val="0"/>
      <c:spPr>
        <a:noFill/>
        <a:ln>
          <a:noFill/>
        </a:ln>
        <a:effectLst/>
      </c:spPr>
      <c:txPr>
        <a:bodyPr rot="0" spcFirstLastPara="1" vertOverflow="ellipsis" vert="horz" wrap="square" anchor="ctr" anchorCtr="1"/>
        <a:lstStyle/>
        <a:p>
          <a:pPr>
            <a:defRPr sz="1800" b="0" i="0" u="none" strike="noStrike" kern="1200" baseline="0">
              <a:solidFill>
                <a:schemeClr val="dk1">
                  <a:lumMod val="65000"/>
                  <a:lumOff val="35000"/>
                </a:schemeClr>
              </a:solidFill>
              <a:latin typeface="+mn-lt"/>
              <a:ea typeface="+mn-ea"/>
              <a:cs typeface="+mn-cs"/>
            </a:defRPr>
          </a:pPr>
          <a:endParaRPr lang="es-PE"/>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s-P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s-PE" sz="2000"/>
              <a:t>Sensibilidades</a:t>
            </a:r>
            <a:r>
              <a:rPr lang="es-PE" sz="2000" baseline="0"/>
              <a:t> escenario actual y con compensacion reactiva</a:t>
            </a:r>
            <a:endParaRPr lang="es-PE" sz="2000"/>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s-PE"/>
        </a:p>
      </c:txPr>
    </c:title>
    <c:autoTitleDeleted val="0"/>
    <c:plotArea>
      <c:layout/>
      <c:barChart>
        <c:barDir val="col"/>
        <c:grouping val="clustered"/>
        <c:varyColors val="0"/>
        <c:ser>
          <c:idx val="0"/>
          <c:order val="0"/>
          <c:tx>
            <c:strRef>
              <c:f>Hoja1!$D$4</c:f>
              <c:strCache>
                <c:ptCount val="1"/>
                <c:pt idx="0">
                  <c:v>Escenario Actual</c:v>
                </c:pt>
              </c:strCache>
            </c:strRef>
          </c:tx>
          <c:spPr>
            <a:solidFill>
              <a:schemeClr val="accent1"/>
            </a:solidFill>
            <a:ln>
              <a:noFill/>
            </a:ln>
            <a:effectLst/>
          </c:spPr>
          <c:invertIfNegative val="0"/>
          <c:cat>
            <c:strRef>
              <c:f>Hoja1!$C$5:$C$25</c:f>
              <c:strCache>
                <c:ptCount val="21"/>
                <c:pt idx="0">
                  <c:v>10.5 kv</c:v>
                </c:pt>
                <c:pt idx="1">
                  <c:v>10.5 kv(1)</c:v>
                </c:pt>
                <c:pt idx="2">
                  <c:v>10.5 kv(2)</c:v>
                </c:pt>
                <c:pt idx="3">
                  <c:v>ALSTOM</c:v>
                </c:pt>
                <c:pt idx="4">
                  <c:v>ALSTOM(1)</c:v>
                </c:pt>
                <c:pt idx="5">
                  <c:v>CatMak</c:v>
                </c:pt>
                <c:pt idx="6">
                  <c:v>CatMak5</c:v>
                </c:pt>
                <c:pt idx="7">
                  <c:v>Patllaves10.5kV</c:v>
                </c:pt>
                <c:pt idx="8">
                  <c:v>Patllaves10.5kV(2)</c:v>
                </c:pt>
                <c:pt idx="9">
                  <c:v>Patllaves60kV</c:v>
                </c:pt>
                <c:pt idx="10">
                  <c:v>S-R5_22.9kV</c:v>
                </c:pt>
                <c:pt idx="11">
                  <c:v>StaRosa10kV_A</c:v>
                </c:pt>
                <c:pt idx="12">
                  <c:v>StaRosa10kV_B</c:v>
                </c:pt>
                <c:pt idx="13">
                  <c:v>StaRosa60kV</c:v>
                </c:pt>
                <c:pt idx="14">
                  <c:v>Terminal</c:v>
                </c:pt>
                <c:pt idx="15">
                  <c:v>Terminal(16)</c:v>
                </c:pt>
                <c:pt idx="16">
                  <c:v>Terminal(17)</c:v>
                </c:pt>
                <c:pt idx="17">
                  <c:v>Terminal(18)</c:v>
                </c:pt>
                <c:pt idx="18">
                  <c:v>Terminal(19)</c:v>
                </c:pt>
                <c:pt idx="19">
                  <c:v>WARTSILA_A</c:v>
                </c:pt>
                <c:pt idx="20">
                  <c:v>Wartsila</c:v>
                </c:pt>
              </c:strCache>
            </c:strRef>
          </c:cat>
          <c:val>
            <c:numRef>
              <c:f>Hoja1!$D$5:$D$25</c:f>
              <c:numCache>
                <c:formatCode>General</c:formatCode>
                <c:ptCount val="21"/>
                <c:pt idx="0">
                  <c:v>5.2210000000000003E-5</c:v>
                </c:pt>
                <c:pt idx="1">
                  <c:v>5.219E-5</c:v>
                </c:pt>
                <c:pt idx="2">
                  <c:v>5.2219999999999998E-5</c:v>
                </c:pt>
                <c:pt idx="3">
                  <c:v>6.4010000000000005E-5</c:v>
                </c:pt>
                <c:pt idx="4">
                  <c:v>6.4010000000000005E-5</c:v>
                </c:pt>
                <c:pt idx="5">
                  <c:v>5.4289999999999997E-5</c:v>
                </c:pt>
                <c:pt idx="6">
                  <c:v>6.4010000000000005E-5</c:v>
                </c:pt>
                <c:pt idx="7">
                  <c:v>1.4328E-4</c:v>
                </c:pt>
                <c:pt idx="8">
                  <c:v>1.4328E-4</c:v>
                </c:pt>
                <c:pt idx="9">
                  <c:v>3.7399999999999998E-3</c:v>
                </c:pt>
                <c:pt idx="10">
                  <c:v>8.2342000000000005E-3</c:v>
                </c:pt>
                <c:pt idx="11">
                  <c:v>9.0683799999999991E-3</c:v>
                </c:pt>
                <c:pt idx="12">
                  <c:v>6.8745000000000004E-3</c:v>
                </c:pt>
                <c:pt idx="13">
                  <c:v>4.5134099999999998E-3</c:v>
                </c:pt>
                <c:pt idx="14">
                  <c:v>5.1150000000000003E-5</c:v>
                </c:pt>
                <c:pt idx="15">
                  <c:v>5.1150000000000003E-5</c:v>
                </c:pt>
                <c:pt idx="16">
                  <c:v>5.113E-5</c:v>
                </c:pt>
                <c:pt idx="17">
                  <c:v>5.113E-5</c:v>
                </c:pt>
                <c:pt idx="18">
                  <c:v>5.1159999999999998E-5</c:v>
                </c:pt>
                <c:pt idx="19">
                  <c:v>6.4010000000000005E-5</c:v>
                </c:pt>
                <c:pt idx="20">
                  <c:v>5.2259999999999998E-5</c:v>
                </c:pt>
              </c:numCache>
            </c:numRef>
          </c:val>
        </c:ser>
        <c:ser>
          <c:idx val="1"/>
          <c:order val="1"/>
          <c:tx>
            <c:strRef>
              <c:f>Hoja1!$F$4</c:f>
              <c:strCache>
                <c:ptCount val="1"/>
                <c:pt idx="0">
                  <c:v>Con Condensadores</c:v>
                </c:pt>
              </c:strCache>
            </c:strRef>
          </c:tx>
          <c:spPr>
            <a:solidFill>
              <a:schemeClr val="bg1">
                <a:lumMod val="65000"/>
              </a:schemeClr>
            </a:solidFill>
            <a:ln>
              <a:noFill/>
            </a:ln>
            <a:effectLst/>
          </c:spPr>
          <c:invertIfNegative val="0"/>
          <c:cat>
            <c:strRef>
              <c:f>Hoja1!$C$5:$C$25</c:f>
              <c:strCache>
                <c:ptCount val="21"/>
                <c:pt idx="0">
                  <c:v>10.5 kv</c:v>
                </c:pt>
                <c:pt idx="1">
                  <c:v>10.5 kv(1)</c:v>
                </c:pt>
                <c:pt idx="2">
                  <c:v>10.5 kv(2)</c:v>
                </c:pt>
                <c:pt idx="3">
                  <c:v>ALSTOM</c:v>
                </c:pt>
                <c:pt idx="4">
                  <c:v>ALSTOM(1)</c:v>
                </c:pt>
                <c:pt idx="5">
                  <c:v>CatMak</c:v>
                </c:pt>
                <c:pt idx="6">
                  <c:v>CatMak5</c:v>
                </c:pt>
                <c:pt idx="7">
                  <c:v>Patllaves10.5kV</c:v>
                </c:pt>
                <c:pt idx="8">
                  <c:v>Patllaves10.5kV(2)</c:v>
                </c:pt>
                <c:pt idx="9">
                  <c:v>Patllaves60kV</c:v>
                </c:pt>
                <c:pt idx="10">
                  <c:v>S-R5_22.9kV</c:v>
                </c:pt>
                <c:pt idx="11">
                  <c:v>StaRosa10kV_A</c:v>
                </c:pt>
                <c:pt idx="12">
                  <c:v>StaRosa10kV_B</c:v>
                </c:pt>
                <c:pt idx="13">
                  <c:v>StaRosa60kV</c:v>
                </c:pt>
                <c:pt idx="14">
                  <c:v>Terminal</c:v>
                </c:pt>
                <c:pt idx="15">
                  <c:v>Terminal(16)</c:v>
                </c:pt>
                <c:pt idx="16">
                  <c:v>Terminal(17)</c:v>
                </c:pt>
                <c:pt idx="17">
                  <c:v>Terminal(18)</c:v>
                </c:pt>
                <c:pt idx="18">
                  <c:v>Terminal(19)</c:v>
                </c:pt>
                <c:pt idx="19">
                  <c:v>WARTSILA_A</c:v>
                </c:pt>
                <c:pt idx="20">
                  <c:v>Wartsila</c:v>
                </c:pt>
              </c:strCache>
            </c:strRef>
          </c:cat>
          <c:val>
            <c:numRef>
              <c:f>Hoja1!$F$5:$F$25</c:f>
              <c:numCache>
                <c:formatCode>General</c:formatCode>
                <c:ptCount val="21"/>
                <c:pt idx="0">
                  <c:v>5.1799999999999999E-5</c:v>
                </c:pt>
                <c:pt idx="1">
                  <c:v>5.1770000000000001E-5</c:v>
                </c:pt>
                <c:pt idx="2">
                  <c:v>5.1799999999999999E-5</c:v>
                </c:pt>
                <c:pt idx="3">
                  <c:v>6.3509999999999993E-5</c:v>
                </c:pt>
                <c:pt idx="4">
                  <c:v>6.3509999999999993E-5</c:v>
                </c:pt>
                <c:pt idx="5">
                  <c:v>5.3860000000000003E-5</c:v>
                </c:pt>
                <c:pt idx="6">
                  <c:v>6.3509999999999993E-5</c:v>
                </c:pt>
                <c:pt idx="7">
                  <c:v>1.4223999999999999E-4</c:v>
                </c:pt>
                <c:pt idx="8">
                  <c:v>1.4223999999999999E-4</c:v>
                </c:pt>
                <c:pt idx="9">
                  <c:v>3.7185E-3</c:v>
                </c:pt>
                <c:pt idx="10">
                  <c:v>8.2219300000000006E-3</c:v>
                </c:pt>
                <c:pt idx="11">
                  <c:v>8.9247100000000006E-3</c:v>
                </c:pt>
                <c:pt idx="12">
                  <c:v>6.8910799999999999E-3</c:v>
                </c:pt>
                <c:pt idx="13">
                  <c:v>4.4865599999999997E-3</c:v>
                </c:pt>
                <c:pt idx="14">
                  <c:v>5.075E-5</c:v>
                </c:pt>
                <c:pt idx="15">
                  <c:v>5.075E-5</c:v>
                </c:pt>
                <c:pt idx="16">
                  <c:v>5.0729999999999997E-5</c:v>
                </c:pt>
                <c:pt idx="17">
                  <c:v>5.0729999999999997E-5</c:v>
                </c:pt>
                <c:pt idx="18">
                  <c:v>5.0760000000000002E-5</c:v>
                </c:pt>
                <c:pt idx="19">
                  <c:v>6.3509999999999993E-5</c:v>
                </c:pt>
                <c:pt idx="20">
                  <c:v>5.185E-5</c:v>
                </c:pt>
              </c:numCache>
            </c:numRef>
          </c:val>
        </c:ser>
        <c:dLbls>
          <c:showLegendKey val="0"/>
          <c:showVal val="0"/>
          <c:showCatName val="0"/>
          <c:showSerName val="0"/>
          <c:showPercent val="0"/>
          <c:showBubbleSize val="0"/>
        </c:dLbls>
        <c:gapWidth val="219"/>
        <c:overlap val="-27"/>
        <c:axId val="1876521680"/>
        <c:axId val="1996287568"/>
      </c:barChart>
      <c:catAx>
        <c:axId val="187652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PE"/>
          </a:p>
        </c:txPr>
        <c:crossAx val="1996287568"/>
        <c:crosses val="autoZero"/>
        <c:auto val="1"/>
        <c:lblAlgn val="ctr"/>
        <c:lblOffset val="100"/>
        <c:noMultiLvlLbl val="0"/>
      </c:catAx>
      <c:valAx>
        <c:axId val="199628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PE"/>
          </a:p>
        </c:txPr>
        <c:crossAx val="187652168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PE"/>
        </a:p>
      </c:txPr>
    </c:legend>
    <c:plotVisOnly val="1"/>
    <c:dispBlanksAs val="gap"/>
    <c:showDLblsOverMax val="0"/>
  </c:chart>
  <c:spPr>
    <a:noFill/>
    <a:ln>
      <a:noFill/>
    </a:ln>
    <a:effectLst/>
  </c:spPr>
  <c:txPr>
    <a:bodyPr/>
    <a:lstStyle/>
    <a:p>
      <a:pPr>
        <a:defRPr/>
      </a:pPr>
      <a:endParaRPr lang="es-P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s-PE" sz="1600"/>
              <a:t>Sensibilidades escenario actual y con reforzamiento de linea</a:t>
            </a:r>
          </a:p>
        </c:rich>
      </c:tx>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s-PE"/>
        </a:p>
      </c:txPr>
    </c:title>
    <c:autoTitleDeleted val="0"/>
    <c:plotArea>
      <c:layout/>
      <c:barChart>
        <c:barDir val="col"/>
        <c:grouping val="clustered"/>
        <c:varyColors val="0"/>
        <c:ser>
          <c:idx val="0"/>
          <c:order val="0"/>
          <c:tx>
            <c:strRef>
              <c:f>Hoja1!$D$4</c:f>
              <c:strCache>
                <c:ptCount val="1"/>
                <c:pt idx="0">
                  <c:v>Escenario Actual</c:v>
                </c:pt>
              </c:strCache>
            </c:strRef>
          </c:tx>
          <c:spPr>
            <a:solidFill>
              <a:schemeClr val="accent1"/>
            </a:solidFill>
            <a:ln>
              <a:noFill/>
            </a:ln>
            <a:effectLst/>
          </c:spPr>
          <c:invertIfNegative val="0"/>
          <c:cat>
            <c:strRef>
              <c:f>Hoja1!$C$5:$C$25</c:f>
              <c:strCache>
                <c:ptCount val="21"/>
                <c:pt idx="0">
                  <c:v>10.5 kv</c:v>
                </c:pt>
                <c:pt idx="1">
                  <c:v>10.5 kv(1)</c:v>
                </c:pt>
                <c:pt idx="2">
                  <c:v>10.5 kv(2)</c:v>
                </c:pt>
                <c:pt idx="3">
                  <c:v>ALSTOM</c:v>
                </c:pt>
                <c:pt idx="4">
                  <c:v>ALSTOM(1)</c:v>
                </c:pt>
                <c:pt idx="5">
                  <c:v>CatMak</c:v>
                </c:pt>
                <c:pt idx="6">
                  <c:v>CatMak5</c:v>
                </c:pt>
                <c:pt idx="7">
                  <c:v>Patllaves10.5kV</c:v>
                </c:pt>
                <c:pt idx="8">
                  <c:v>Patllaves10.5kV(2)</c:v>
                </c:pt>
                <c:pt idx="9">
                  <c:v>Patllaves60kV</c:v>
                </c:pt>
                <c:pt idx="10">
                  <c:v>S-R5_22.9kV</c:v>
                </c:pt>
                <c:pt idx="11">
                  <c:v>StaRosa10kV_A</c:v>
                </c:pt>
                <c:pt idx="12">
                  <c:v>StaRosa10kV_B</c:v>
                </c:pt>
                <c:pt idx="13">
                  <c:v>StaRosa60kV</c:v>
                </c:pt>
                <c:pt idx="14">
                  <c:v>Terminal</c:v>
                </c:pt>
                <c:pt idx="15">
                  <c:v>Terminal(16)</c:v>
                </c:pt>
                <c:pt idx="16">
                  <c:v>Terminal(17)</c:v>
                </c:pt>
                <c:pt idx="17">
                  <c:v>Terminal(18)</c:v>
                </c:pt>
                <c:pt idx="18">
                  <c:v>Terminal(19)</c:v>
                </c:pt>
                <c:pt idx="19">
                  <c:v>WARTSILA_A</c:v>
                </c:pt>
                <c:pt idx="20">
                  <c:v>Wartsila</c:v>
                </c:pt>
              </c:strCache>
            </c:strRef>
          </c:cat>
          <c:val>
            <c:numRef>
              <c:f>Hoja1!$D$5:$D$25</c:f>
              <c:numCache>
                <c:formatCode>General</c:formatCode>
                <c:ptCount val="21"/>
                <c:pt idx="0">
                  <c:v>5.2210000000000003E-5</c:v>
                </c:pt>
                <c:pt idx="1">
                  <c:v>5.219E-5</c:v>
                </c:pt>
                <c:pt idx="2">
                  <c:v>5.2219999999999998E-5</c:v>
                </c:pt>
                <c:pt idx="3">
                  <c:v>6.4010000000000005E-5</c:v>
                </c:pt>
                <c:pt idx="4">
                  <c:v>6.4010000000000005E-5</c:v>
                </c:pt>
                <c:pt idx="5">
                  <c:v>5.4289999999999997E-5</c:v>
                </c:pt>
                <c:pt idx="6">
                  <c:v>6.4010000000000005E-5</c:v>
                </c:pt>
                <c:pt idx="7">
                  <c:v>1.4328E-4</c:v>
                </c:pt>
                <c:pt idx="8">
                  <c:v>1.4328E-4</c:v>
                </c:pt>
                <c:pt idx="9">
                  <c:v>3.7399999999999998E-3</c:v>
                </c:pt>
                <c:pt idx="10">
                  <c:v>8.2342000000000005E-3</c:v>
                </c:pt>
                <c:pt idx="11">
                  <c:v>9.0683799999999991E-3</c:v>
                </c:pt>
                <c:pt idx="12">
                  <c:v>6.8745000000000004E-3</c:v>
                </c:pt>
                <c:pt idx="13">
                  <c:v>4.5134099999999998E-3</c:v>
                </c:pt>
                <c:pt idx="14">
                  <c:v>5.1150000000000003E-5</c:v>
                </c:pt>
                <c:pt idx="15">
                  <c:v>5.1150000000000003E-5</c:v>
                </c:pt>
                <c:pt idx="16">
                  <c:v>5.113E-5</c:v>
                </c:pt>
                <c:pt idx="17">
                  <c:v>5.113E-5</c:v>
                </c:pt>
                <c:pt idx="18">
                  <c:v>5.1159999999999998E-5</c:v>
                </c:pt>
                <c:pt idx="19">
                  <c:v>6.4010000000000005E-5</c:v>
                </c:pt>
                <c:pt idx="20">
                  <c:v>5.2259999999999998E-5</c:v>
                </c:pt>
              </c:numCache>
            </c:numRef>
          </c:val>
        </c:ser>
        <c:ser>
          <c:idx val="1"/>
          <c:order val="1"/>
          <c:tx>
            <c:strRef>
              <c:f>Hoja1!$E$4</c:f>
              <c:strCache>
                <c:ptCount val="1"/>
                <c:pt idx="0">
                  <c:v>Con Linea </c:v>
                </c:pt>
              </c:strCache>
            </c:strRef>
          </c:tx>
          <c:spPr>
            <a:solidFill>
              <a:schemeClr val="accent2"/>
            </a:solidFill>
            <a:ln>
              <a:noFill/>
            </a:ln>
            <a:effectLst/>
          </c:spPr>
          <c:invertIfNegative val="0"/>
          <c:cat>
            <c:strRef>
              <c:f>Hoja1!$C$5:$C$25</c:f>
              <c:strCache>
                <c:ptCount val="21"/>
                <c:pt idx="0">
                  <c:v>10.5 kv</c:v>
                </c:pt>
                <c:pt idx="1">
                  <c:v>10.5 kv(1)</c:v>
                </c:pt>
                <c:pt idx="2">
                  <c:v>10.5 kv(2)</c:v>
                </c:pt>
                <c:pt idx="3">
                  <c:v>ALSTOM</c:v>
                </c:pt>
                <c:pt idx="4">
                  <c:v>ALSTOM(1)</c:v>
                </c:pt>
                <c:pt idx="5">
                  <c:v>CatMak</c:v>
                </c:pt>
                <c:pt idx="6">
                  <c:v>CatMak5</c:v>
                </c:pt>
                <c:pt idx="7">
                  <c:v>Patllaves10.5kV</c:v>
                </c:pt>
                <c:pt idx="8">
                  <c:v>Patllaves10.5kV(2)</c:v>
                </c:pt>
                <c:pt idx="9">
                  <c:v>Patllaves60kV</c:v>
                </c:pt>
                <c:pt idx="10">
                  <c:v>S-R5_22.9kV</c:v>
                </c:pt>
                <c:pt idx="11">
                  <c:v>StaRosa10kV_A</c:v>
                </c:pt>
                <c:pt idx="12">
                  <c:v>StaRosa10kV_B</c:v>
                </c:pt>
                <c:pt idx="13">
                  <c:v>StaRosa60kV</c:v>
                </c:pt>
                <c:pt idx="14">
                  <c:v>Terminal</c:v>
                </c:pt>
                <c:pt idx="15">
                  <c:v>Terminal(16)</c:v>
                </c:pt>
                <c:pt idx="16">
                  <c:v>Terminal(17)</c:v>
                </c:pt>
                <c:pt idx="17">
                  <c:v>Terminal(18)</c:v>
                </c:pt>
                <c:pt idx="18">
                  <c:v>Terminal(19)</c:v>
                </c:pt>
                <c:pt idx="19">
                  <c:v>WARTSILA_A</c:v>
                </c:pt>
                <c:pt idx="20">
                  <c:v>Wartsila</c:v>
                </c:pt>
              </c:strCache>
            </c:strRef>
          </c:cat>
          <c:val>
            <c:numRef>
              <c:f>Hoja1!$E$5:$E$25</c:f>
              <c:numCache>
                <c:formatCode>General</c:formatCode>
                <c:ptCount val="21"/>
                <c:pt idx="0">
                  <c:v>5.1419999999999999E-5</c:v>
                </c:pt>
                <c:pt idx="1">
                  <c:v>5.1400000000000003E-5</c:v>
                </c:pt>
                <c:pt idx="2">
                  <c:v>5.1430000000000001E-5</c:v>
                </c:pt>
                <c:pt idx="3">
                  <c:v>6.3050000000000001E-5</c:v>
                </c:pt>
                <c:pt idx="4">
                  <c:v>6.3050000000000001E-5</c:v>
                </c:pt>
                <c:pt idx="5">
                  <c:v>5.3470000000000001E-5</c:v>
                </c:pt>
                <c:pt idx="6">
                  <c:v>6.3050000000000001E-5</c:v>
                </c:pt>
                <c:pt idx="7">
                  <c:v>1.4121000000000001E-4</c:v>
                </c:pt>
                <c:pt idx="8">
                  <c:v>1.4121000000000001E-4</c:v>
                </c:pt>
                <c:pt idx="9">
                  <c:v>3.6911999999999999E-3</c:v>
                </c:pt>
                <c:pt idx="10">
                  <c:v>7.7021499999999996E-3</c:v>
                </c:pt>
                <c:pt idx="11">
                  <c:v>8.6311500000000006E-3</c:v>
                </c:pt>
                <c:pt idx="12">
                  <c:v>6.3885000000000001E-3</c:v>
                </c:pt>
                <c:pt idx="13">
                  <c:v>4.0707900000000003E-3</c:v>
                </c:pt>
                <c:pt idx="14">
                  <c:v>5.0389999999999997E-5</c:v>
                </c:pt>
                <c:pt idx="15">
                  <c:v>5.0389999999999997E-5</c:v>
                </c:pt>
                <c:pt idx="16">
                  <c:v>5.0370000000000001E-5</c:v>
                </c:pt>
                <c:pt idx="17">
                  <c:v>5.0370000000000001E-5</c:v>
                </c:pt>
                <c:pt idx="18">
                  <c:v>5.0389999999999997E-5</c:v>
                </c:pt>
                <c:pt idx="19">
                  <c:v>6.3050000000000001E-5</c:v>
                </c:pt>
                <c:pt idx="20">
                  <c:v>5.1480000000000002E-5</c:v>
                </c:pt>
              </c:numCache>
            </c:numRef>
          </c:val>
        </c:ser>
        <c:dLbls>
          <c:showLegendKey val="0"/>
          <c:showVal val="0"/>
          <c:showCatName val="0"/>
          <c:showSerName val="0"/>
          <c:showPercent val="0"/>
          <c:showBubbleSize val="0"/>
        </c:dLbls>
        <c:gapWidth val="219"/>
        <c:overlap val="-27"/>
        <c:axId val="1996292464"/>
        <c:axId val="1996290832"/>
      </c:barChart>
      <c:catAx>
        <c:axId val="1996292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PE"/>
          </a:p>
        </c:txPr>
        <c:crossAx val="1996290832"/>
        <c:crosses val="autoZero"/>
        <c:auto val="1"/>
        <c:lblAlgn val="ctr"/>
        <c:lblOffset val="100"/>
        <c:noMultiLvlLbl val="0"/>
      </c:catAx>
      <c:valAx>
        <c:axId val="199629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PE"/>
          </a:p>
        </c:txPr>
        <c:crossAx val="199629246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PE"/>
        </a:p>
      </c:txPr>
    </c:legend>
    <c:plotVisOnly val="1"/>
    <c:dispBlanksAs val="gap"/>
    <c:showDLblsOverMax val="0"/>
  </c:chart>
  <c:spPr>
    <a:noFill/>
    <a:ln>
      <a:noFill/>
    </a:ln>
    <a:effectLst/>
  </c:spPr>
  <c:txPr>
    <a:bodyPr/>
    <a:lstStyle/>
    <a:p>
      <a:pPr>
        <a:defRPr/>
      </a:pPr>
      <a:endParaRPr lang="es-P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s-PE" sz="1800"/>
              <a:t>Comparacion</a:t>
            </a:r>
            <a:r>
              <a:rPr lang="es-PE" sz="1800" baseline="0"/>
              <a:t> de tensiones para las dos altenativas</a:t>
            </a:r>
            <a:endParaRPr lang="es-PE" sz="1800"/>
          </a:p>
        </c:rich>
      </c:tx>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s-PE"/>
        </a:p>
      </c:txPr>
    </c:title>
    <c:autoTitleDeleted val="0"/>
    <c:plotArea>
      <c:layout/>
      <c:barChart>
        <c:barDir val="col"/>
        <c:grouping val="clustered"/>
        <c:varyColors val="0"/>
        <c:ser>
          <c:idx val="0"/>
          <c:order val="0"/>
          <c:tx>
            <c:strRef>
              <c:f>'[comparación de propuestas.xlsx]OPERACIÓN ACTUAL'!$B$11</c:f>
              <c:strCache>
                <c:ptCount val="1"/>
                <c:pt idx="0">
                  <c:v>SITUACION ACTUAL</c:v>
                </c:pt>
              </c:strCache>
            </c:strRef>
          </c:tx>
          <c:spPr>
            <a:solidFill>
              <a:schemeClr val="accent1"/>
            </a:solidFill>
            <a:ln>
              <a:noFill/>
            </a:ln>
            <a:effectLst/>
          </c:spPr>
          <c:invertIfNegative val="0"/>
          <c:cat>
            <c:strRef>
              <c:f>'[comparación de propuestas.xlsx]OPERACIÓN ACTUAL'!$A$12:$A$18</c:f>
              <c:strCache>
                <c:ptCount val="7"/>
                <c:pt idx="0">
                  <c:v>Wartsila G20</c:v>
                </c:pt>
                <c:pt idx="1">
                  <c:v>CatMak II</c:v>
                </c:pt>
                <c:pt idx="2">
                  <c:v>Iquitos A</c:v>
                </c:pt>
                <c:pt idx="3">
                  <c:v>Patllaves60kv</c:v>
                </c:pt>
                <c:pt idx="4">
                  <c:v>Sta Rosa 60kv</c:v>
                </c:pt>
                <c:pt idx="5">
                  <c:v>Sta Rosa A</c:v>
                </c:pt>
                <c:pt idx="6">
                  <c:v>Sta Rosa B</c:v>
                </c:pt>
              </c:strCache>
            </c:strRef>
          </c:cat>
          <c:val>
            <c:numRef>
              <c:f>'[comparación de propuestas.xlsx]OPERACIÓN ACTUAL'!$B$12:$B$18</c:f>
              <c:numCache>
                <c:formatCode>0.00</c:formatCode>
                <c:ptCount val="7"/>
                <c:pt idx="0">
                  <c:v>1</c:v>
                </c:pt>
                <c:pt idx="1">
                  <c:v>0.99904761904761907</c:v>
                </c:pt>
                <c:pt idx="2">
                  <c:v>0.99809523809523815</c:v>
                </c:pt>
                <c:pt idx="3">
                  <c:v>1.016</c:v>
                </c:pt>
                <c:pt idx="4">
                  <c:v>1.0033333333333334</c:v>
                </c:pt>
                <c:pt idx="5">
                  <c:v>0.91142857142857148</c:v>
                </c:pt>
                <c:pt idx="6">
                  <c:v>0.92095238095238097</c:v>
                </c:pt>
              </c:numCache>
            </c:numRef>
          </c:val>
        </c:ser>
        <c:ser>
          <c:idx val="1"/>
          <c:order val="1"/>
          <c:tx>
            <c:strRef>
              <c:f>'[comparación de propuestas.xlsx]OPERACIÓN ACTUAL'!$C$11</c:f>
              <c:strCache>
                <c:ptCount val="1"/>
                <c:pt idx="0">
                  <c:v>REFORZAMIENTO DE LINEA</c:v>
                </c:pt>
              </c:strCache>
            </c:strRef>
          </c:tx>
          <c:spPr>
            <a:solidFill>
              <a:schemeClr val="accent2"/>
            </a:solidFill>
            <a:ln>
              <a:noFill/>
            </a:ln>
            <a:effectLst/>
          </c:spPr>
          <c:invertIfNegative val="0"/>
          <c:cat>
            <c:strRef>
              <c:f>'[comparación de propuestas.xlsx]OPERACIÓN ACTUAL'!$A$12:$A$18</c:f>
              <c:strCache>
                <c:ptCount val="7"/>
                <c:pt idx="0">
                  <c:v>Wartsila G20</c:v>
                </c:pt>
                <c:pt idx="1">
                  <c:v>CatMak II</c:v>
                </c:pt>
                <c:pt idx="2">
                  <c:v>Iquitos A</c:v>
                </c:pt>
                <c:pt idx="3">
                  <c:v>Patllaves60kv</c:v>
                </c:pt>
                <c:pt idx="4">
                  <c:v>Sta Rosa 60kv</c:v>
                </c:pt>
                <c:pt idx="5">
                  <c:v>Sta Rosa A</c:v>
                </c:pt>
                <c:pt idx="6">
                  <c:v>Sta Rosa B</c:v>
                </c:pt>
              </c:strCache>
            </c:strRef>
          </c:cat>
          <c:val>
            <c:numRef>
              <c:f>'[comparación de propuestas.xlsx]OPERACIÓN ACTUAL'!$C$12:$C$18</c:f>
              <c:numCache>
                <c:formatCode>0.00</c:formatCode>
                <c:ptCount val="7"/>
                <c:pt idx="0">
                  <c:v>0.99904761904761907</c:v>
                </c:pt>
                <c:pt idx="1">
                  <c:v>0.99904761904761907</c:v>
                </c:pt>
                <c:pt idx="2">
                  <c:v>0.99809523809523815</c:v>
                </c:pt>
                <c:pt idx="3">
                  <c:v>1.0183333333333333</c:v>
                </c:pt>
                <c:pt idx="4">
                  <c:v>1.0123333333333333</c:v>
                </c:pt>
                <c:pt idx="5">
                  <c:v>0.94</c:v>
                </c:pt>
                <c:pt idx="6">
                  <c:v>0.92190476190476189</c:v>
                </c:pt>
              </c:numCache>
            </c:numRef>
          </c:val>
        </c:ser>
        <c:ser>
          <c:idx val="2"/>
          <c:order val="2"/>
          <c:tx>
            <c:strRef>
              <c:f>'[comparación de propuestas.xlsx]OPERACIÓN ACTUAL'!$D$11</c:f>
              <c:strCache>
                <c:ptCount val="1"/>
                <c:pt idx="0">
                  <c:v>COMPENSACIÓN REACTIVA PROPUESTA</c:v>
                </c:pt>
              </c:strCache>
            </c:strRef>
          </c:tx>
          <c:spPr>
            <a:solidFill>
              <a:schemeClr val="accent3"/>
            </a:solidFill>
            <a:ln>
              <a:noFill/>
            </a:ln>
            <a:effectLst/>
          </c:spPr>
          <c:invertIfNegative val="0"/>
          <c:cat>
            <c:strRef>
              <c:f>'[comparación de propuestas.xlsx]OPERACIÓN ACTUAL'!$A$12:$A$18</c:f>
              <c:strCache>
                <c:ptCount val="7"/>
                <c:pt idx="0">
                  <c:v>Wartsila G20</c:v>
                </c:pt>
                <c:pt idx="1">
                  <c:v>CatMak II</c:v>
                </c:pt>
                <c:pt idx="2">
                  <c:v>Iquitos A</c:v>
                </c:pt>
                <c:pt idx="3">
                  <c:v>Patllaves60kv</c:v>
                </c:pt>
                <c:pt idx="4">
                  <c:v>Sta Rosa 60kv</c:v>
                </c:pt>
                <c:pt idx="5">
                  <c:v>Sta Rosa A</c:v>
                </c:pt>
                <c:pt idx="6">
                  <c:v>Sta Rosa B</c:v>
                </c:pt>
              </c:strCache>
            </c:strRef>
          </c:cat>
          <c:val>
            <c:numRef>
              <c:f>'[comparación de propuestas.xlsx]OPERACIÓN ACTUAL'!$D$12:$D$18</c:f>
              <c:numCache>
                <c:formatCode>0.00</c:formatCode>
                <c:ptCount val="7"/>
                <c:pt idx="0">
                  <c:v>1</c:v>
                </c:pt>
                <c:pt idx="1">
                  <c:v>1</c:v>
                </c:pt>
                <c:pt idx="2">
                  <c:v>0.99904761904761907</c:v>
                </c:pt>
                <c:pt idx="3">
                  <c:v>1.0475000000000001</c:v>
                </c:pt>
                <c:pt idx="4">
                  <c:v>1.0418333333333334</c:v>
                </c:pt>
                <c:pt idx="5">
                  <c:v>1.0123809523809524</c:v>
                </c:pt>
                <c:pt idx="6">
                  <c:v>0.97142857142857131</c:v>
                </c:pt>
              </c:numCache>
            </c:numRef>
          </c:val>
        </c:ser>
        <c:dLbls>
          <c:showLegendKey val="0"/>
          <c:showVal val="0"/>
          <c:showCatName val="0"/>
          <c:showSerName val="0"/>
          <c:showPercent val="0"/>
          <c:showBubbleSize val="0"/>
        </c:dLbls>
        <c:gapWidth val="219"/>
        <c:overlap val="-27"/>
        <c:axId val="1996291920"/>
        <c:axId val="1996294640"/>
      </c:barChart>
      <c:catAx>
        <c:axId val="1996291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PE"/>
          </a:p>
        </c:txPr>
        <c:crossAx val="1996294640"/>
        <c:crosses val="autoZero"/>
        <c:auto val="1"/>
        <c:lblAlgn val="ctr"/>
        <c:lblOffset val="100"/>
        <c:noMultiLvlLbl val="0"/>
      </c:catAx>
      <c:valAx>
        <c:axId val="199629464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PE"/>
          </a:p>
        </c:txPr>
        <c:crossAx val="199629192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PE"/>
        </a:p>
      </c:txPr>
    </c:legend>
    <c:plotVisOnly val="1"/>
    <c:dispBlanksAs val="gap"/>
    <c:showDLblsOverMax val="0"/>
  </c:chart>
  <c:spPr>
    <a:noFill/>
    <a:ln>
      <a:noFill/>
    </a:ln>
    <a:effectLst/>
  </c:spPr>
  <c:txPr>
    <a:bodyPr/>
    <a:lstStyle/>
    <a:p>
      <a:pPr>
        <a:defRPr/>
      </a:pPr>
      <a:endParaRPr lang="es-P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s-PE" sz="1800"/>
              <a:t>Comparacion de sensibilidades</a:t>
            </a:r>
            <a:r>
              <a:rPr lang="es-PE" sz="1800" baseline="0"/>
              <a:t> en las barras </a:t>
            </a:r>
            <a:endParaRPr lang="es-PE" sz="1800"/>
          </a:p>
        </c:rich>
      </c:tx>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s-PE"/>
        </a:p>
      </c:txPr>
    </c:title>
    <c:autoTitleDeleted val="0"/>
    <c:plotArea>
      <c:layout>
        <c:manualLayout>
          <c:layoutTarget val="inner"/>
          <c:xMode val="edge"/>
          <c:yMode val="edge"/>
          <c:x val="5.5989292099357144E-2"/>
          <c:y val="8.7821952695929406E-2"/>
          <c:w val="0.9440107079006429"/>
          <c:h val="0.62706091781424467"/>
        </c:manualLayout>
      </c:layout>
      <c:barChart>
        <c:barDir val="col"/>
        <c:grouping val="clustered"/>
        <c:varyColors val="0"/>
        <c:ser>
          <c:idx val="0"/>
          <c:order val="0"/>
          <c:tx>
            <c:strRef>
              <c:f>Hoja1!$D$4</c:f>
              <c:strCache>
                <c:ptCount val="1"/>
                <c:pt idx="0">
                  <c:v>Escenario Actual</c:v>
                </c:pt>
              </c:strCache>
            </c:strRef>
          </c:tx>
          <c:spPr>
            <a:solidFill>
              <a:schemeClr val="accent1"/>
            </a:solidFill>
            <a:ln>
              <a:noFill/>
            </a:ln>
            <a:effectLst/>
          </c:spPr>
          <c:invertIfNegative val="0"/>
          <c:cat>
            <c:strRef>
              <c:f>Hoja1!$C$5:$C$25</c:f>
              <c:strCache>
                <c:ptCount val="21"/>
                <c:pt idx="0">
                  <c:v>10.5 kv</c:v>
                </c:pt>
                <c:pt idx="1">
                  <c:v>10.5 kv(1)</c:v>
                </c:pt>
                <c:pt idx="2">
                  <c:v>10.5 kv(2)</c:v>
                </c:pt>
                <c:pt idx="3">
                  <c:v>ALSTOM</c:v>
                </c:pt>
                <c:pt idx="4">
                  <c:v>ALSTOM(1)</c:v>
                </c:pt>
                <c:pt idx="5">
                  <c:v>CatMak</c:v>
                </c:pt>
                <c:pt idx="6">
                  <c:v>CatMak5</c:v>
                </c:pt>
                <c:pt idx="7">
                  <c:v>Patllaves10.5kV</c:v>
                </c:pt>
                <c:pt idx="8">
                  <c:v>Patllaves10.5kV(2)</c:v>
                </c:pt>
                <c:pt idx="9">
                  <c:v>Patllaves60kV</c:v>
                </c:pt>
                <c:pt idx="10">
                  <c:v>S-R5_22.9kV</c:v>
                </c:pt>
                <c:pt idx="11">
                  <c:v>StaRosa10kV_A</c:v>
                </c:pt>
                <c:pt idx="12">
                  <c:v>StaRosa10kV_B</c:v>
                </c:pt>
                <c:pt idx="13">
                  <c:v>StaRosa60kV</c:v>
                </c:pt>
                <c:pt idx="14">
                  <c:v>Terminal</c:v>
                </c:pt>
                <c:pt idx="15">
                  <c:v>Terminal(16)</c:v>
                </c:pt>
                <c:pt idx="16">
                  <c:v>Terminal(17)</c:v>
                </c:pt>
                <c:pt idx="17">
                  <c:v>Terminal(18)</c:v>
                </c:pt>
                <c:pt idx="18">
                  <c:v>Terminal(19)</c:v>
                </c:pt>
                <c:pt idx="19">
                  <c:v>WARTSILA_A</c:v>
                </c:pt>
                <c:pt idx="20">
                  <c:v>Wartsila</c:v>
                </c:pt>
              </c:strCache>
            </c:strRef>
          </c:cat>
          <c:val>
            <c:numRef>
              <c:f>Hoja1!$D$5:$D$25</c:f>
              <c:numCache>
                <c:formatCode>General</c:formatCode>
                <c:ptCount val="21"/>
                <c:pt idx="0">
                  <c:v>5.2210000000000003E-5</c:v>
                </c:pt>
                <c:pt idx="1">
                  <c:v>5.219E-5</c:v>
                </c:pt>
                <c:pt idx="2">
                  <c:v>5.2219999999999998E-5</c:v>
                </c:pt>
                <c:pt idx="3">
                  <c:v>6.4010000000000005E-5</c:v>
                </c:pt>
                <c:pt idx="4">
                  <c:v>6.4010000000000005E-5</c:v>
                </c:pt>
                <c:pt idx="5">
                  <c:v>5.4289999999999997E-5</c:v>
                </c:pt>
                <c:pt idx="6">
                  <c:v>6.4010000000000005E-5</c:v>
                </c:pt>
                <c:pt idx="7">
                  <c:v>1.4328E-4</c:v>
                </c:pt>
                <c:pt idx="8">
                  <c:v>1.4328E-4</c:v>
                </c:pt>
                <c:pt idx="9">
                  <c:v>3.7399999999999998E-3</c:v>
                </c:pt>
                <c:pt idx="10">
                  <c:v>8.2342000000000005E-3</c:v>
                </c:pt>
                <c:pt idx="11">
                  <c:v>9.0683799999999991E-3</c:v>
                </c:pt>
                <c:pt idx="12">
                  <c:v>6.8745000000000004E-3</c:v>
                </c:pt>
                <c:pt idx="13">
                  <c:v>4.5134099999999998E-3</c:v>
                </c:pt>
                <c:pt idx="14">
                  <c:v>5.1150000000000003E-5</c:v>
                </c:pt>
                <c:pt idx="15">
                  <c:v>5.1150000000000003E-5</c:v>
                </c:pt>
                <c:pt idx="16">
                  <c:v>5.113E-5</c:v>
                </c:pt>
                <c:pt idx="17">
                  <c:v>5.113E-5</c:v>
                </c:pt>
                <c:pt idx="18">
                  <c:v>5.1159999999999998E-5</c:v>
                </c:pt>
                <c:pt idx="19">
                  <c:v>6.4010000000000005E-5</c:v>
                </c:pt>
                <c:pt idx="20">
                  <c:v>5.2259999999999998E-5</c:v>
                </c:pt>
              </c:numCache>
            </c:numRef>
          </c:val>
        </c:ser>
        <c:ser>
          <c:idx val="1"/>
          <c:order val="1"/>
          <c:tx>
            <c:strRef>
              <c:f>Hoja1!$E$4</c:f>
              <c:strCache>
                <c:ptCount val="1"/>
                <c:pt idx="0">
                  <c:v>Con Linea </c:v>
                </c:pt>
              </c:strCache>
            </c:strRef>
          </c:tx>
          <c:spPr>
            <a:solidFill>
              <a:schemeClr val="accent2"/>
            </a:solidFill>
            <a:ln>
              <a:noFill/>
            </a:ln>
            <a:effectLst/>
          </c:spPr>
          <c:invertIfNegative val="0"/>
          <c:cat>
            <c:strRef>
              <c:f>Hoja1!$C$5:$C$25</c:f>
              <c:strCache>
                <c:ptCount val="21"/>
                <c:pt idx="0">
                  <c:v>10.5 kv</c:v>
                </c:pt>
                <c:pt idx="1">
                  <c:v>10.5 kv(1)</c:v>
                </c:pt>
                <c:pt idx="2">
                  <c:v>10.5 kv(2)</c:v>
                </c:pt>
                <c:pt idx="3">
                  <c:v>ALSTOM</c:v>
                </c:pt>
                <c:pt idx="4">
                  <c:v>ALSTOM(1)</c:v>
                </c:pt>
                <c:pt idx="5">
                  <c:v>CatMak</c:v>
                </c:pt>
                <c:pt idx="6">
                  <c:v>CatMak5</c:v>
                </c:pt>
                <c:pt idx="7">
                  <c:v>Patllaves10.5kV</c:v>
                </c:pt>
                <c:pt idx="8">
                  <c:v>Patllaves10.5kV(2)</c:v>
                </c:pt>
                <c:pt idx="9">
                  <c:v>Patllaves60kV</c:v>
                </c:pt>
                <c:pt idx="10">
                  <c:v>S-R5_22.9kV</c:v>
                </c:pt>
                <c:pt idx="11">
                  <c:v>StaRosa10kV_A</c:v>
                </c:pt>
                <c:pt idx="12">
                  <c:v>StaRosa10kV_B</c:v>
                </c:pt>
                <c:pt idx="13">
                  <c:v>StaRosa60kV</c:v>
                </c:pt>
                <c:pt idx="14">
                  <c:v>Terminal</c:v>
                </c:pt>
                <c:pt idx="15">
                  <c:v>Terminal(16)</c:v>
                </c:pt>
                <c:pt idx="16">
                  <c:v>Terminal(17)</c:v>
                </c:pt>
                <c:pt idx="17">
                  <c:v>Terminal(18)</c:v>
                </c:pt>
                <c:pt idx="18">
                  <c:v>Terminal(19)</c:v>
                </c:pt>
                <c:pt idx="19">
                  <c:v>WARTSILA_A</c:v>
                </c:pt>
                <c:pt idx="20">
                  <c:v>Wartsila</c:v>
                </c:pt>
              </c:strCache>
            </c:strRef>
          </c:cat>
          <c:val>
            <c:numRef>
              <c:f>Hoja1!$E$5:$E$25</c:f>
              <c:numCache>
                <c:formatCode>General</c:formatCode>
                <c:ptCount val="21"/>
                <c:pt idx="0">
                  <c:v>5.1419999999999999E-5</c:v>
                </c:pt>
                <c:pt idx="1">
                  <c:v>5.1400000000000003E-5</c:v>
                </c:pt>
                <c:pt idx="2">
                  <c:v>5.1430000000000001E-5</c:v>
                </c:pt>
                <c:pt idx="3">
                  <c:v>6.3050000000000001E-5</c:v>
                </c:pt>
                <c:pt idx="4">
                  <c:v>6.3050000000000001E-5</c:v>
                </c:pt>
                <c:pt idx="5">
                  <c:v>5.3470000000000001E-5</c:v>
                </c:pt>
                <c:pt idx="6">
                  <c:v>6.3050000000000001E-5</c:v>
                </c:pt>
                <c:pt idx="7">
                  <c:v>1.4121000000000001E-4</c:v>
                </c:pt>
                <c:pt idx="8">
                  <c:v>1.4121000000000001E-4</c:v>
                </c:pt>
                <c:pt idx="9">
                  <c:v>3.6911999999999999E-3</c:v>
                </c:pt>
                <c:pt idx="10">
                  <c:v>7.7021499999999996E-3</c:v>
                </c:pt>
                <c:pt idx="11">
                  <c:v>8.6311500000000006E-3</c:v>
                </c:pt>
                <c:pt idx="12">
                  <c:v>6.3885000000000001E-3</c:v>
                </c:pt>
                <c:pt idx="13">
                  <c:v>4.0707900000000003E-3</c:v>
                </c:pt>
                <c:pt idx="14">
                  <c:v>5.0389999999999997E-5</c:v>
                </c:pt>
                <c:pt idx="15">
                  <c:v>5.0389999999999997E-5</c:v>
                </c:pt>
                <c:pt idx="16">
                  <c:v>5.0370000000000001E-5</c:v>
                </c:pt>
                <c:pt idx="17">
                  <c:v>5.0370000000000001E-5</c:v>
                </c:pt>
                <c:pt idx="18">
                  <c:v>5.0389999999999997E-5</c:v>
                </c:pt>
                <c:pt idx="19">
                  <c:v>6.3050000000000001E-5</c:v>
                </c:pt>
                <c:pt idx="20">
                  <c:v>5.1480000000000002E-5</c:v>
                </c:pt>
              </c:numCache>
            </c:numRef>
          </c:val>
        </c:ser>
        <c:ser>
          <c:idx val="2"/>
          <c:order val="2"/>
          <c:tx>
            <c:strRef>
              <c:f>Hoja1!$F$4</c:f>
              <c:strCache>
                <c:ptCount val="1"/>
                <c:pt idx="0">
                  <c:v>Con Condensadores</c:v>
                </c:pt>
              </c:strCache>
            </c:strRef>
          </c:tx>
          <c:spPr>
            <a:solidFill>
              <a:schemeClr val="accent3"/>
            </a:solidFill>
            <a:ln>
              <a:noFill/>
            </a:ln>
            <a:effectLst/>
          </c:spPr>
          <c:invertIfNegative val="0"/>
          <c:cat>
            <c:strRef>
              <c:f>Hoja1!$C$5:$C$25</c:f>
              <c:strCache>
                <c:ptCount val="21"/>
                <c:pt idx="0">
                  <c:v>10.5 kv</c:v>
                </c:pt>
                <c:pt idx="1">
                  <c:v>10.5 kv(1)</c:v>
                </c:pt>
                <c:pt idx="2">
                  <c:v>10.5 kv(2)</c:v>
                </c:pt>
                <c:pt idx="3">
                  <c:v>ALSTOM</c:v>
                </c:pt>
                <c:pt idx="4">
                  <c:v>ALSTOM(1)</c:v>
                </c:pt>
                <c:pt idx="5">
                  <c:v>CatMak</c:v>
                </c:pt>
                <c:pt idx="6">
                  <c:v>CatMak5</c:v>
                </c:pt>
                <c:pt idx="7">
                  <c:v>Patllaves10.5kV</c:v>
                </c:pt>
                <c:pt idx="8">
                  <c:v>Patllaves10.5kV(2)</c:v>
                </c:pt>
                <c:pt idx="9">
                  <c:v>Patllaves60kV</c:v>
                </c:pt>
                <c:pt idx="10">
                  <c:v>S-R5_22.9kV</c:v>
                </c:pt>
                <c:pt idx="11">
                  <c:v>StaRosa10kV_A</c:v>
                </c:pt>
                <c:pt idx="12">
                  <c:v>StaRosa10kV_B</c:v>
                </c:pt>
                <c:pt idx="13">
                  <c:v>StaRosa60kV</c:v>
                </c:pt>
                <c:pt idx="14">
                  <c:v>Terminal</c:v>
                </c:pt>
                <c:pt idx="15">
                  <c:v>Terminal(16)</c:v>
                </c:pt>
                <c:pt idx="16">
                  <c:v>Terminal(17)</c:v>
                </c:pt>
                <c:pt idx="17">
                  <c:v>Terminal(18)</c:v>
                </c:pt>
                <c:pt idx="18">
                  <c:v>Terminal(19)</c:v>
                </c:pt>
                <c:pt idx="19">
                  <c:v>WARTSILA_A</c:v>
                </c:pt>
                <c:pt idx="20">
                  <c:v>Wartsila</c:v>
                </c:pt>
              </c:strCache>
            </c:strRef>
          </c:cat>
          <c:val>
            <c:numRef>
              <c:f>Hoja1!$F$5:$F$25</c:f>
              <c:numCache>
                <c:formatCode>General</c:formatCode>
                <c:ptCount val="21"/>
                <c:pt idx="0">
                  <c:v>5.1799999999999999E-5</c:v>
                </c:pt>
                <c:pt idx="1">
                  <c:v>5.1770000000000001E-5</c:v>
                </c:pt>
                <c:pt idx="2">
                  <c:v>5.1799999999999999E-5</c:v>
                </c:pt>
                <c:pt idx="3">
                  <c:v>6.3509999999999993E-5</c:v>
                </c:pt>
                <c:pt idx="4">
                  <c:v>6.3509999999999993E-5</c:v>
                </c:pt>
                <c:pt idx="5">
                  <c:v>5.3860000000000003E-5</c:v>
                </c:pt>
                <c:pt idx="6">
                  <c:v>6.3509999999999993E-5</c:v>
                </c:pt>
                <c:pt idx="7">
                  <c:v>1.4223999999999999E-4</c:v>
                </c:pt>
                <c:pt idx="8">
                  <c:v>1.4223999999999999E-4</c:v>
                </c:pt>
                <c:pt idx="9">
                  <c:v>3.7185E-3</c:v>
                </c:pt>
                <c:pt idx="10">
                  <c:v>8.2219300000000006E-3</c:v>
                </c:pt>
                <c:pt idx="11">
                  <c:v>8.9247100000000006E-3</c:v>
                </c:pt>
                <c:pt idx="12">
                  <c:v>6.8910799999999999E-3</c:v>
                </c:pt>
                <c:pt idx="13">
                  <c:v>4.4865599999999997E-3</c:v>
                </c:pt>
                <c:pt idx="14">
                  <c:v>5.075E-5</c:v>
                </c:pt>
                <c:pt idx="15">
                  <c:v>5.075E-5</c:v>
                </c:pt>
                <c:pt idx="16">
                  <c:v>5.0729999999999997E-5</c:v>
                </c:pt>
                <c:pt idx="17">
                  <c:v>5.0729999999999997E-5</c:v>
                </c:pt>
                <c:pt idx="18">
                  <c:v>5.0760000000000002E-5</c:v>
                </c:pt>
                <c:pt idx="19">
                  <c:v>6.3509999999999993E-5</c:v>
                </c:pt>
                <c:pt idx="20">
                  <c:v>5.185E-5</c:v>
                </c:pt>
              </c:numCache>
            </c:numRef>
          </c:val>
        </c:ser>
        <c:dLbls>
          <c:showLegendKey val="0"/>
          <c:showVal val="0"/>
          <c:showCatName val="0"/>
          <c:showSerName val="0"/>
          <c:showPercent val="0"/>
          <c:showBubbleSize val="0"/>
        </c:dLbls>
        <c:gapWidth val="219"/>
        <c:overlap val="-27"/>
        <c:axId val="1996289200"/>
        <c:axId val="1996283216"/>
      </c:barChart>
      <c:catAx>
        <c:axId val="1996289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PE"/>
          </a:p>
        </c:txPr>
        <c:crossAx val="1996283216"/>
        <c:crosses val="autoZero"/>
        <c:auto val="1"/>
        <c:lblAlgn val="ctr"/>
        <c:lblOffset val="100"/>
        <c:noMultiLvlLbl val="0"/>
      </c:catAx>
      <c:valAx>
        <c:axId val="199628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PE"/>
          </a:p>
        </c:txPr>
        <c:crossAx val="199628920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PE"/>
        </a:p>
      </c:txPr>
    </c:legend>
    <c:plotVisOnly val="1"/>
    <c:dispBlanksAs val="gap"/>
    <c:showDLblsOverMax val="0"/>
  </c:chart>
  <c:spPr>
    <a:noFill/>
    <a:ln>
      <a:noFill/>
    </a:ln>
    <a:effectLst/>
  </c:spPr>
  <c:txPr>
    <a:bodyPr/>
    <a:lstStyle/>
    <a:p>
      <a:pPr>
        <a:defRPr/>
      </a:pPr>
      <a:endParaRPr lang="es-P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r>
              <a:rPr lang="es-PE"/>
              <a:t>Comparacion</a:t>
            </a:r>
            <a:r>
              <a:rPr lang="es-PE" baseline="0"/>
              <a:t> de los limites de estabilidad </a:t>
            </a:r>
            <a:endParaRPr lang="es-PE"/>
          </a:p>
        </c:rich>
      </c:tx>
      <c:layout>
        <c:manualLayout>
          <c:xMode val="edge"/>
          <c:yMode val="edge"/>
          <c:x val="0.1215167699017657"/>
          <c:y val="2.7111089641402183E-2"/>
        </c:manualLayout>
      </c:layout>
      <c:overlay val="0"/>
      <c:spPr>
        <a:noFill/>
        <a:ln>
          <a:noFill/>
        </a:ln>
        <a:effectLst/>
      </c:spPr>
      <c:txPr>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endParaRPr lang="es-PE"/>
        </a:p>
      </c:txPr>
    </c:title>
    <c:autoTitleDeleted val="0"/>
    <c:plotArea>
      <c:layout>
        <c:manualLayout>
          <c:layoutTarget val="inner"/>
          <c:xMode val="edge"/>
          <c:yMode val="edge"/>
          <c:x val="6.0285233953598936E-2"/>
          <c:y val="8.7499502217395234E-2"/>
          <c:w val="0.94558180227471567"/>
          <c:h val="0.80129204775586893"/>
        </c:manualLayout>
      </c:layout>
      <c:barChart>
        <c:barDir val="col"/>
        <c:grouping val="clustered"/>
        <c:varyColors val="0"/>
        <c:ser>
          <c:idx val="0"/>
          <c:order val="0"/>
          <c:tx>
            <c:strRef>
              <c:f>'[comparación de propuestas.xlsx]Hoja1'!$E$11</c:f>
              <c:strCache>
                <c:ptCount val="1"/>
                <c:pt idx="0">
                  <c:v>Carga actual</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dk1">
                        <a:lumMod val="75000"/>
                        <a:lumOff val="25000"/>
                      </a:schemeClr>
                    </a:solidFill>
                    <a:latin typeface="+mn-lt"/>
                    <a:ea typeface="+mn-ea"/>
                    <a:cs typeface="+mn-cs"/>
                  </a:defRPr>
                </a:pPr>
                <a:endParaRPr lang="es-PE"/>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strRef>
              <c:f>'[comparación de propuestas.xlsx]Hoja1'!$D$12:$D$14</c:f>
              <c:strCache>
                <c:ptCount val="3"/>
                <c:pt idx="0">
                  <c:v>Santa Rosa A</c:v>
                </c:pt>
                <c:pt idx="1">
                  <c:v>Santa Rosa B</c:v>
                </c:pt>
                <c:pt idx="2">
                  <c:v>Santa Rosa 60KV</c:v>
                </c:pt>
              </c:strCache>
            </c:strRef>
          </c:cat>
          <c:val>
            <c:numRef>
              <c:f>'[comparación de propuestas.xlsx]Hoja1'!$E$12:$E$14</c:f>
              <c:numCache>
                <c:formatCode>#.00" MW "</c:formatCode>
                <c:ptCount val="3"/>
                <c:pt idx="0">
                  <c:v>11.9</c:v>
                </c:pt>
                <c:pt idx="1">
                  <c:v>7.9</c:v>
                </c:pt>
                <c:pt idx="2">
                  <c:v>19.899999999999999</c:v>
                </c:pt>
              </c:numCache>
            </c:numRef>
          </c:val>
        </c:ser>
        <c:ser>
          <c:idx val="1"/>
          <c:order val="1"/>
          <c:tx>
            <c:strRef>
              <c:f>'[comparación de propuestas.xlsx]Hoja1'!$F$11</c:f>
              <c:strCache>
                <c:ptCount val="1"/>
                <c:pt idx="0">
                  <c:v>Limite de estabilidad Actual</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dk1">
                        <a:lumMod val="75000"/>
                        <a:lumOff val="25000"/>
                      </a:schemeClr>
                    </a:solidFill>
                    <a:latin typeface="+mn-lt"/>
                    <a:ea typeface="+mn-ea"/>
                    <a:cs typeface="+mn-cs"/>
                  </a:defRPr>
                </a:pPr>
                <a:endParaRPr lang="es-PE"/>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strRef>
              <c:f>'[comparación de propuestas.xlsx]Hoja1'!$D$12:$D$14</c:f>
              <c:strCache>
                <c:ptCount val="3"/>
                <c:pt idx="0">
                  <c:v>Santa Rosa A</c:v>
                </c:pt>
                <c:pt idx="1">
                  <c:v>Santa Rosa B</c:v>
                </c:pt>
                <c:pt idx="2">
                  <c:v>Santa Rosa 60KV</c:v>
                </c:pt>
              </c:strCache>
            </c:strRef>
          </c:cat>
          <c:val>
            <c:numRef>
              <c:f>'[comparación de propuestas.xlsx]Hoja1'!$F$12:$F$14</c:f>
              <c:numCache>
                <c:formatCode>#.00" MW "</c:formatCode>
                <c:ptCount val="3"/>
                <c:pt idx="0">
                  <c:v>13.8</c:v>
                </c:pt>
                <c:pt idx="1">
                  <c:v>15.2</c:v>
                </c:pt>
                <c:pt idx="2">
                  <c:v>23.7</c:v>
                </c:pt>
              </c:numCache>
            </c:numRef>
          </c:val>
        </c:ser>
        <c:ser>
          <c:idx val="2"/>
          <c:order val="2"/>
          <c:tx>
            <c:strRef>
              <c:f>'[comparación de propuestas.xlsx]Hoja1'!$G$11</c:f>
              <c:strCache>
                <c:ptCount val="1"/>
                <c:pt idx="0">
                  <c:v>Limite de estabilidad Alternativa 1</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dk1">
                        <a:lumMod val="75000"/>
                        <a:lumOff val="25000"/>
                      </a:schemeClr>
                    </a:solidFill>
                    <a:latin typeface="+mn-lt"/>
                    <a:ea typeface="+mn-ea"/>
                    <a:cs typeface="+mn-cs"/>
                  </a:defRPr>
                </a:pPr>
                <a:endParaRPr lang="es-PE"/>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strRef>
              <c:f>'[comparación de propuestas.xlsx]Hoja1'!$D$12:$D$14</c:f>
              <c:strCache>
                <c:ptCount val="3"/>
                <c:pt idx="0">
                  <c:v>Santa Rosa A</c:v>
                </c:pt>
                <c:pt idx="1">
                  <c:v>Santa Rosa B</c:v>
                </c:pt>
                <c:pt idx="2">
                  <c:v>Santa Rosa 60KV</c:v>
                </c:pt>
              </c:strCache>
            </c:strRef>
          </c:cat>
          <c:val>
            <c:numRef>
              <c:f>'[comparación de propuestas.xlsx]Hoja1'!$G$12:$G$14</c:f>
              <c:numCache>
                <c:formatCode>#.00" MW "</c:formatCode>
                <c:ptCount val="3"/>
                <c:pt idx="0">
                  <c:v>15.3</c:v>
                </c:pt>
                <c:pt idx="1">
                  <c:v>19</c:v>
                </c:pt>
                <c:pt idx="2">
                  <c:v>25.7</c:v>
                </c:pt>
              </c:numCache>
            </c:numRef>
          </c:val>
        </c:ser>
        <c:ser>
          <c:idx val="3"/>
          <c:order val="3"/>
          <c:tx>
            <c:strRef>
              <c:f>'[comparación de propuestas.xlsx]Hoja1'!$H$11</c:f>
              <c:strCache>
                <c:ptCount val="1"/>
                <c:pt idx="0">
                  <c:v>Limites de estabilidad Alternativa 2</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dk1">
                        <a:lumMod val="75000"/>
                        <a:lumOff val="25000"/>
                      </a:schemeClr>
                    </a:solidFill>
                    <a:latin typeface="+mn-lt"/>
                    <a:ea typeface="+mn-ea"/>
                    <a:cs typeface="+mn-cs"/>
                  </a:defRPr>
                </a:pPr>
                <a:endParaRPr lang="es-PE"/>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strRef>
              <c:f>'[comparación de propuestas.xlsx]Hoja1'!$D$12:$D$14</c:f>
              <c:strCache>
                <c:ptCount val="3"/>
                <c:pt idx="0">
                  <c:v>Santa Rosa A</c:v>
                </c:pt>
                <c:pt idx="1">
                  <c:v>Santa Rosa B</c:v>
                </c:pt>
                <c:pt idx="2">
                  <c:v>Santa Rosa 60KV</c:v>
                </c:pt>
              </c:strCache>
            </c:strRef>
          </c:cat>
          <c:val>
            <c:numRef>
              <c:f>'[comparación de propuestas.xlsx]Hoja1'!$H$12:$H$14</c:f>
              <c:numCache>
                <c:formatCode>#.00" MW "</c:formatCode>
                <c:ptCount val="3"/>
                <c:pt idx="0">
                  <c:v>13.8</c:v>
                </c:pt>
                <c:pt idx="1">
                  <c:v>15.2</c:v>
                </c:pt>
                <c:pt idx="2">
                  <c:v>23.7</c:v>
                </c:pt>
              </c:numCache>
            </c:numRef>
          </c:val>
        </c:ser>
        <c:dLbls>
          <c:dLblPos val="outEnd"/>
          <c:showLegendKey val="0"/>
          <c:showVal val="1"/>
          <c:showCatName val="0"/>
          <c:showSerName val="0"/>
          <c:showPercent val="0"/>
          <c:showBubbleSize val="0"/>
        </c:dLbls>
        <c:gapWidth val="267"/>
        <c:overlap val="-43"/>
        <c:axId val="1996284304"/>
        <c:axId val="1996284848"/>
      </c:barChart>
      <c:catAx>
        <c:axId val="1996284304"/>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dk1">
                    <a:lumMod val="65000"/>
                    <a:lumOff val="35000"/>
                  </a:schemeClr>
                </a:solidFill>
                <a:latin typeface="+mn-lt"/>
                <a:ea typeface="+mn-ea"/>
                <a:cs typeface="+mn-cs"/>
              </a:defRPr>
            </a:pPr>
            <a:endParaRPr lang="es-PE"/>
          </a:p>
        </c:txPr>
        <c:crossAx val="1996284848"/>
        <c:crosses val="autoZero"/>
        <c:auto val="1"/>
        <c:lblAlgn val="ctr"/>
        <c:lblOffset val="100"/>
        <c:noMultiLvlLbl val="0"/>
      </c:catAx>
      <c:valAx>
        <c:axId val="1996284848"/>
        <c:scaling>
          <c:orientation val="minMax"/>
        </c:scaling>
        <c:delete val="0"/>
        <c:axPos val="l"/>
        <c:majorGridlines>
          <c:spPr>
            <a:ln w="9525" cap="flat" cmpd="sng" algn="ctr">
              <a:solidFill>
                <a:schemeClr val="dk1">
                  <a:lumMod val="15000"/>
                  <a:lumOff val="85000"/>
                </a:schemeClr>
              </a:solidFill>
              <a:round/>
            </a:ln>
            <a:effectLst/>
          </c:spPr>
        </c:majorGridlines>
        <c:numFmt formatCode="#.00&quot; MW &quot;"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s-PE"/>
          </a:p>
        </c:txPr>
        <c:crossAx val="1996284304"/>
        <c:crosses val="autoZero"/>
        <c:crossBetween val="between"/>
      </c:valAx>
      <c:spPr>
        <a:pattFill prst="ltDnDiag">
          <a:fgClr>
            <a:schemeClr val="dk1">
              <a:lumMod val="15000"/>
              <a:lumOff val="85000"/>
            </a:schemeClr>
          </a:fgClr>
          <a:bgClr>
            <a:schemeClr val="lt1"/>
          </a:bgClr>
        </a:patt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s-PE"/>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s-P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A080DEFF-E6D2-4C41-97CE-052E285A57D1}" type="datetimeFigureOut">
              <a:rPr lang="es-ES" smtClean="0"/>
              <a:t>27/02/2019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054F040-7B3B-4FE4-A908-7A4871EC29CE}" type="slidenum">
              <a:rPr lang="es-ES" smtClean="0"/>
              <a:t>‹Nº›</a:t>
            </a:fld>
            <a:endParaRPr lang="es-ES"/>
          </a:p>
        </p:txBody>
      </p:sp>
    </p:spTree>
    <p:extLst>
      <p:ext uri="{BB962C8B-B14F-4D97-AF65-F5344CB8AC3E}">
        <p14:creationId xmlns:p14="http://schemas.microsoft.com/office/powerpoint/2010/main" val="734273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080DEFF-E6D2-4C41-97CE-052E285A57D1}" type="datetimeFigureOut">
              <a:rPr lang="es-ES" smtClean="0"/>
              <a:t>27/02/2019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054F040-7B3B-4FE4-A908-7A4871EC29CE}" type="slidenum">
              <a:rPr lang="es-ES" smtClean="0"/>
              <a:t>‹Nº›</a:t>
            </a:fld>
            <a:endParaRPr lang="es-ES"/>
          </a:p>
        </p:txBody>
      </p:sp>
    </p:spTree>
    <p:extLst>
      <p:ext uri="{BB962C8B-B14F-4D97-AF65-F5344CB8AC3E}">
        <p14:creationId xmlns:p14="http://schemas.microsoft.com/office/powerpoint/2010/main" val="941635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A080DEFF-E6D2-4C41-97CE-052E285A57D1}" type="datetimeFigureOut">
              <a:rPr lang="es-ES" smtClean="0"/>
              <a:t>27/02/2019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054F040-7B3B-4FE4-A908-7A4871EC29CE}" type="slidenum">
              <a:rPr lang="es-ES" smtClean="0"/>
              <a:t>‹Nº›</a:t>
            </a:fld>
            <a:endParaRPr lang="es-ES"/>
          </a:p>
        </p:txBody>
      </p:sp>
    </p:spTree>
    <p:extLst>
      <p:ext uri="{BB962C8B-B14F-4D97-AF65-F5344CB8AC3E}">
        <p14:creationId xmlns:p14="http://schemas.microsoft.com/office/powerpoint/2010/main" val="3829228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A080DEFF-E6D2-4C41-97CE-052E285A57D1}" type="datetimeFigureOut">
              <a:rPr lang="es-ES" smtClean="0"/>
              <a:t>27/02/2019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054F040-7B3B-4FE4-A908-7A4871EC29CE}" type="slidenum">
              <a:rPr lang="es-ES" smtClean="0"/>
              <a:t>‹Nº›</a:t>
            </a:fld>
            <a:endParaRPr lang="es-ES"/>
          </a:p>
        </p:txBody>
      </p:sp>
    </p:spTree>
    <p:extLst>
      <p:ext uri="{BB962C8B-B14F-4D97-AF65-F5344CB8AC3E}">
        <p14:creationId xmlns:p14="http://schemas.microsoft.com/office/powerpoint/2010/main" val="2373120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845127" y="2507550"/>
            <a:ext cx="5156200"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72200" y="2507550"/>
            <a:ext cx="5181601"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A080DEFF-E6D2-4C41-97CE-052E285A57D1}" type="datetimeFigureOut">
              <a:rPr lang="es-ES" smtClean="0"/>
              <a:t>27/02/2019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1054F040-7B3B-4FE4-A908-7A4871EC29CE}" type="slidenum">
              <a:rPr lang="es-ES" smtClean="0"/>
              <a:t>‹Nº›</a:t>
            </a:fld>
            <a:endParaRPr lang="es-ES"/>
          </a:p>
        </p:txBody>
      </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545782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080DEFF-E6D2-4C41-97CE-052E285A57D1}" type="datetimeFigureOut">
              <a:rPr lang="es-ES" smtClean="0"/>
              <a:t>27/02/2019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1054F040-7B3B-4FE4-A908-7A4871EC29CE}" type="slidenum">
              <a:rPr lang="es-ES" smtClean="0"/>
              <a:t>‹Nº›</a:t>
            </a:fld>
            <a:endParaRPr lang="es-ES"/>
          </a:p>
        </p:txBody>
      </p:sp>
      <p:sp>
        <p:nvSpPr>
          <p:cNvPr id="6" name="Title 5"/>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2479698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80DEFF-E6D2-4C41-97CE-052E285A57D1}" type="datetimeFigureOut">
              <a:rPr lang="es-ES" smtClean="0"/>
              <a:t>27/02/2019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1054F040-7B3B-4FE4-A908-7A4871EC29CE}" type="slidenum">
              <a:rPr lang="es-ES" smtClean="0"/>
              <a:t>‹Nº›</a:t>
            </a:fld>
            <a:endParaRPr lang="es-ES"/>
          </a:p>
        </p:txBody>
      </p:sp>
    </p:spTree>
    <p:extLst>
      <p:ext uri="{BB962C8B-B14F-4D97-AF65-F5344CB8AC3E}">
        <p14:creationId xmlns:p14="http://schemas.microsoft.com/office/powerpoint/2010/main" val="3981301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A080DEFF-E6D2-4C41-97CE-052E285A57D1}" type="datetimeFigureOut">
              <a:rPr lang="es-ES" smtClean="0"/>
              <a:t>27/02/2019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054F040-7B3B-4FE4-A908-7A4871EC29CE}" type="slidenum">
              <a:rPr lang="es-ES" smtClean="0"/>
              <a:t>‹Nº›</a:t>
            </a:fld>
            <a:endParaRPr lang="es-ES"/>
          </a:p>
        </p:txBody>
      </p:sp>
    </p:spTree>
    <p:extLst>
      <p:ext uri="{BB962C8B-B14F-4D97-AF65-F5344CB8AC3E}">
        <p14:creationId xmlns:p14="http://schemas.microsoft.com/office/powerpoint/2010/main" val="4040764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A080DEFF-E6D2-4C41-97CE-052E285A57D1}" type="datetimeFigureOut">
              <a:rPr lang="es-ES" smtClean="0"/>
              <a:t>27/02/2019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054F040-7B3B-4FE4-A908-7A4871EC29CE}" type="slidenum">
              <a:rPr lang="es-ES" smtClean="0"/>
              <a:t>‹Nº›</a:t>
            </a:fld>
            <a:endParaRPr lang="es-ES"/>
          </a:p>
        </p:txBody>
      </p:sp>
    </p:spTree>
    <p:extLst>
      <p:ext uri="{BB962C8B-B14F-4D97-AF65-F5344CB8AC3E}">
        <p14:creationId xmlns:p14="http://schemas.microsoft.com/office/powerpoint/2010/main" val="3365846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080DEFF-E6D2-4C41-97CE-052E285A57D1}" type="datetimeFigureOut">
              <a:rPr lang="es-ES" smtClean="0"/>
              <a:t>27/02/2019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054F040-7B3B-4FE4-A908-7A4871EC29CE}" type="slidenum">
              <a:rPr lang="es-ES" smtClean="0"/>
              <a:t>‹Nº›</a:t>
            </a:fld>
            <a:endParaRPr lang="es-ES"/>
          </a:p>
        </p:txBody>
      </p:sp>
    </p:spTree>
    <p:extLst>
      <p:ext uri="{BB962C8B-B14F-4D97-AF65-F5344CB8AC3E}">
        <p14:creationId xmlns:p14="http://schemas.microsoft.com/office/powerpoint/2010/main" val="2259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A080DEFF-E6D2-4C41-97CE-052E285A57D1}" type="datetimeFigureOut">
              <a:rPr lang="es-ES" smtClean="0"/>
              <a:t>27/02/2019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054F040-7B3B-4FE4-A908-7A4871EC29CE}" type="slidenum">
              <a:rPr lang="es-ES" smtClean="0"/>
              <a:t>‹Nº›</a:t>
            </a:fld>
            <a:endParaRPr lang="es-ES"/>
          </a:p>
        </p:txBody>
      </p:sp>
    </p:spTree>
    <p:extLst>
      <p:ext uri="{BB962C8B-B14F-4D97-AF65-F5344CB8AC3E}">
        <p14:creationId xmlns:p14="http://schemas.microsoft.com/office/powerpoint/2010/main" val="3411939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A080DEFF-E6D2-4C41-97CE-052E285A57D1}" type="datetimeFigureOut">
              <a:rPr lang="es-ES" smtClean="0"/>
              <a:t>27/02/2019</a:t>
            </a:fld>
            <a:endParaRPr lang="es-E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s-E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054F040-7B3B-4FE4-A908-7A4871EC29CE}" type="slidenum">
              <a:rPr lang="es-ES" smtClean="0"/>
              <a:t>‹Nº›</a:t>
            </a:fld>
            <a:endParaRPr lang="es-ES"/>
          </a:p>
        </p:txBody>
      </p:sp>
    </p:spTree>
    <p:extLst>
      <p:ext uri="{BB962C8B-B14F-4D97-AF65-F5344CB8AC3E}">
        <p14:creationId xmlns:p14="http://schemas.microsoft.com/office/powerpoint/2010/main" val="3201646460"/>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12.wmf"/><Relationship Id="rId5" Type="http://schemas.openxmlformats.org/officeDocument/2006/relationships/image" Target="../media/image11.wmf"/><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wmf"/><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662793" y="2202216"/>
            <a:ext cx="9144000" cy="2387600"/>
          </a:xfrm>
        </p:spPr>
        <p:txBody>
          <a:bodyPr>
            <a:normAutofit fontScale="90000"/>
          </a:bodyPr>
          <a:lstStyle/>
          <a:p>
            <a:r>
              <a:rPr lang="es-ES" dirty="0" smtClean="0"/>
              <a:t>ANALISIS DE ESTABILIDAD DE TENSIÓN EN EL SISTEMA AISLADO DE IQUITOS</a:t>
            </a:r>
            <a:endParaRPr lang="es-ES" dirty="0"/>
          </a:p>
        </p:txBody>
      </p:sp>
    </p:spTree>
    <p:extLst>
      <p:ext uri="{BB962C8B-B14F-4D97-AF65-F5344CB8AC3E}">
        <p14:creationId xmlns:p14="http://schemas.microsoft.com/office/powerpoint/2010/main" val="16633731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2"/>
          <p:cNvSpPr txBox="1">
            <a:spLocks/>
          </p:cNvSpPr>
          <p:nvPr/>
        </p:nvSpPr>
        <p:spPr>
          <a:xfrm>
            <a:off x="4105340" y="2077707"/>
            <a:ext cx="4026288" cy="826080"/>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PE" dirty="0" smtClean="0"/>
              <a:t>Marco referencial </a:t>
            </a:r>
            <a:endParaRPr lang="es-PE" dirty="0"/>
          </a:p>
        </p:txBody>
      </p:sp>
      <p:sp>
        <p:nvSpPr>
          <p:cNvPr id="5" name="Título 2"/>
          <p:cNvSpPr txBox="1">
            <a:spLocks/>
          </p:cNvSpPr>
          <p:nvPr/>
        </p:nvSpPr>
        <p:spPr>
          <a:xfrm>
            <a:off x="1611084" y="2903787"/>
            <a:ext cx="9144000" cy="826080"/>
          </a:xfrm>
          <a:prstGeom prst="rect">
            <a:avLst/>
          </a:prstGeom>
        </p:spPr>
        <p:txBody>
          <a:bodyPr vert="horz" lIns="91440" tIns="45720" rIns="91440" bIns="45720" rtlCol="0" anchor="b">
            <a:normAutofit fontScale="90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PE" dirty="0" smtClean="0"/>
              <a:t>El sistema eléctrico Iquitos </a:t>
            </a:r>
            <a:endParaRPr lang="es-PE" dirty="0"/>
          </a:p>
        </p:txBody>
      </p:sp>
    </p:spTree>
    <p:extLst>
      <p:ext uri="{BB962C8B-B14F-4D97-AF65-F5344CB8AC3E}">
        <p14:creationId xmlns:p14="http://schemas.microsoft.com/office/powerpoint/2010/main" val="3909743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a:blip r:embed="rId2">
            <a:extLst>
              <a:ext uri="{28A0092B-C50C-407E-A947-70E740481C1C}">
                <a14:useLocalDpi xmlns:a14="http://schemas.microsoft.com/office/drawing/2010/main" val="0"/>
              </a:ext>
            </a:extLst>
          </a:blip>
          <a:stretch>
            <a:fillRect/>
          </a:stretch>
        </p:blipFill>
        <p:spPr>
          <a:xfrm>
            <a:off x="285750" y="155122"/>
            <a:ext cx="11707586" cy="6696818"/>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088339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55" y="0"/>
            <a:ext cx="11172568" cy="7132612"/>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55" y="8278"/>
            <a:ext cx="11304648" cy="7216932"/>
          </a:xfrm>
          <a:prstGeom prst="rect">
            <a:avLst/>
          </a:prstGeom>
        </p:spPr>
      </p:pic>
      <p:pic>
        <p:nvPicPr>
          <p:cNvPr id="8" name="Marcador de contenido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4992" y="20851"/>
            <a:ext cx="11297920" cy="7212637"/>
          </a:xfrm>
        </p:spPr>
      </p:pic>
    </p:spTree>
    <p:extLst>
      <p:ext uri="{BB962C8B-B14F-4D97-AF65-F5344CB8AC3E}">
        <p14:creationId xmlns:p14="http://schemas.microsoft.com/office/powerpoint/2010/main" val="8500936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45127" y="0"/>
            <a:ext cx="10515600" cy="1325562"/>
          </a:xfrm>
        </p:spPr>
        <p:txBody>
          <a:bodyPr/>
          <a:lstStyle/>
          <a:p>
            <a:r>
              <a:rPr lang="es-PE" dirty="0" smtClean="0"/>
              <a:t>El Problema </a:t>
            </a:r>
            <a:endParaRPr lang="es-PE" dirty="0"/>
          </a:p>
        </p:txBody>
      </p:sp>
      <p:sp>
        <p:nvSpPr>
          <p:cNvPr id="3" name="Marcador de contenido 2"/>
          <p:cNvSpPr>
            <a:spLocks noGrp="1"/>
          </p:cNvSpPr>
          <p:nvPr>
            <p:ph idx="1"/>
          </p:nvPr>
        </p:nvSpPr>
        <p:spPr>
          <a:xfrm>
            <a:off x="723207" y="886460"/>
            <a:ext cx="10515600" cy="4724717"/>
          </a:xfrm>
        </p:spPr>
        <p:txBody>
          <a:bodyPr>
            <a:noAutofit/>
          </a:bodyPr>
          <a:lstStyle/>
          <a:p>
            <a:pPr algn="just"/>
            <a:r>
              <a:rPr lang="es-PE" dirty="0" smtClean="0"/>
              <a:t>El </a:t>
            </a:r>
            <a:r>
              <a:rPr lang="es-PE" dirty="0"/>
              <a:t>sistema eléctrico Iquitos es muy sensible a eventos como la salida de generadores o conexión de cargas en horas </a:t>
            </a:r>
            <a:r>
              <a:rPr lang="es-PE" dirty="0" smtClean="0"/>
              <a:t>punta.</a:t>
            </a:r>
          </a:p>
          <a:p>
            <a:pPr algn="just"/>
            <a:r>
              <a:rPr lang="es-PE" dirty="0" smtClean="0"/>
              <a:t>El crecimiento de la demanda de energía en el sistema aislado Iquitos al año 2019 será de aproximadamente 91.08 MW en un escenario optimista, siendo la potencia instalada actual de 64,65 MW, lo que hará que el déficit de energía sea de 26.43 MW, como se dijo este será un factor que incrementara significativamente la inestabilidad del sistema.</a:t>
            </a:r>
          </a:p>
          <a:p>
            <a:pPr algn="just"/>
            <a:r>
              <a:rPr lang="es-PE" dirty="0" smtClean="0"/>
              <a:t>Los </a:t>
            </a:r>
            <a:r>
              <a:rPr lang="es-PE" dirty="0"/>
              <a:t>estudios de operatividad realizados en el sistema solo mencionan análisis de estabilidad angular y estabilidad transitoria, no existen antecedentes de estudios de estabilidad de tensión en el sistema aislado Iquitos</a:t>
            </a:r>
            <a:r>
              <a:rPr lang="es-PE" dirty="0" smtClean="0"/>
              <a:t>.</a:t>
            </a:r>
            <a:endParaRPr lang="es-PE" dirty="0"/>
          </a:p>
        </p:txBody>
      </p:sp>
    </p:spTree>
    <p:extLst>
      <p:ext uri="{BB962C8B-B14F-4D97-AF65-F5344CB8AC3E}">
        <p14:creationId xmlns:p14="http://schemas.microsoft.com/office/powerpoint/2010/main" val="27401150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dirty="0" smtClean="0"/>
              <a:t>Planteamiento del problema</a:t>
            </a:r>
            <a:endParaRPr lang="es-PE" dirty="0"/>
          </a:p>
        </p:txBody>
      </p:sp>
      <p:sp>
        <p:nvSpPr>
          <p:cNvPr id="3" name="Marcador de contenido 2"/>
          <p:cNvSpPr>
            <a:spLocks noGrp="1"/>
          </p:cNvSpPr>
          <p:nvPr>
            <p:ph idx="1"/>
          </p:nvPr>
        </p:nvSpPr>
        <p:spPr>
          <a:xfrm>
            <a:off x="845127" y="1691322"/>
            <a:ext cx="10515600" cy="4488815"/>
          </a:xfrm>
        </p:spPr>
        <p:txBody>
          <a:bodyPr/>
          <a:lstStyle/>
          <a:p>
            <a:pPr marL="0" indent="0">
              <a:buNone/>
            </a:pPr>
            <a:r>
              <a:rPr lang="es-PE" b="1" i="1" dirty="0"/>
              <a:t>¿Cómo mejorar la estabilidad de tensión del sistema eléctrico aislado     Iquitos?</a:t>
            </a:r>
            <a:endParaRPr lang="es-PE" dirty="0"/>
          </a:p>
          <a:p>
            <a:pPr marL="571500" lvl="0" indent="-571500">
              <a:buFont typeface="+mj-lt"/>
              <a:buAutoNum type="romanUcPeriod"/>
            </a:pPr>
            <a:r>
              <a:rPr lang="es-PE" i="1" dirty="0"/>
              <a:t>¿Cómo están las condiciones de operación actual del sistema?</a:t>
            </a:r>
            <a:endParaRPr lang="es-PE" dirty="0"/>
          </a:p>
          <a:p>
            <a:pPr marL="571500" lvl="0" indent="-571500">
              <a:buFont typeface="+mj-lt"/>
              <a:buAutoNum type="romanUcPeriod"/>
            </a:pPr>
            <a:r>
              <a:rPr lang="es-PE" i="1" dirty="0"/>
              <a:t>¿Cuáles son los elementos más sensibles a la inestabilidad de tensión y cual el nivel de estabilidad de tensión del sistema eléctrico Iquitos?</a:t>
            </a:r>
            <a:endParaRPr lang="es-PE" dirty="0"/>
          </a:p>
          <a:p>
            <a:pPr marL="571500" lvl="0" indent="-571500">
              <a:buFont typeface="+mj-lt"/>
              <a:buAutoNum type="romanUcPeriod"/>
            </a:pPr>
            <a:r>
              <a:rPr lang="es-PE" i="1" dirty="0"/>
              <a:t>¿Cuál es la medida de control más óptima para mejorar la estabilidad de tensión en el sistema eléctrico aislado Iquitos?</a:t>
            </a:r>
            <a:endParaRPr lang="es-PE" dirty="0"/>
          </a:p>
          <a:p>
            <a:endParaRPr lang="es-PE" dirty="0"/>
          </a:p>
        </p:txBody>
      </p:sp>
    </p:spTree>
    <p:extLst>
      <p:ext uri="{BB962C8B-B14F-4D97-AF65-F5344CB8AC3E}">
        <p14:creationId xmlns:p14="http://schemas.microsoft.com/office/powerpoint/2010/main" val="24228815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dirty="0" smtClean="0"/>
              <a:t>Objetivos</a:t>
            </a:r>
            <a:endParaRPr lang="es-PE" dirty="0"/>
          </a:p>
        </p:txBody>
      </p:sp>
      <p:sp>
        <p:nvSpPr>
          <p:cNvPr id="3" name="Marcador de contenido 2"/>
          <p:cNvSpPr>
            <a:spLocks noGrp="1"/>
          </p:cNvSpPr>
          <p:nvPr>
            <p:ph idx="1"/>
          </p:nvPr>
        </p:nvSpPr>
        <p:spPr/>
        <p:txBody>
          <a:bodyPr>
            <a:normAutofit fontScale="92500" lnSpcReduction="20000"/>
          </a:bodyPr>
          <a:lstStyle/>
          <a:p>
            <a:pPr marL="0" indent="0">
              <a:buNone/>
            </a:pPr>
            <a:r>
              <a:rPr lang="es-PE" b="1" i="1" dirty="0"/>
              <a:t>Estudiar la estabilidad de tensión en el sistema eléctrico aislado Iquitos para proponer medidas que mejoren la estabilidad de tensión</a:t>
            </a:r>
            <a:r>
              <a:rPr lang="es-PE" b="1" i="1" dirty="0" smtClean="0"/>
              <a:t>.</a:t>
            </a:r>
          </a:p>
          <a:p>
            <a:pPr marL="0" indent="0">
              <a:buNone/>
            </a:pPr>
            <a:endParaRPr lang="es-PE" dirty="0"/>
          </a:p>
          <a:p>
            <a:pPr marL="571500" indent="-571500">
              <a:lnSpc>
                <a:spcPct val="100000"/>
              </a:lnSpc>
              <a:buFont typeface="+mj-lt"/>
              <a:buAutoNum type="romanUcPeriod"/>
            </a:pPr>
            <a:r>
              <a:rPr lang="es-PE" i="1" dirty="0"/>
              <a:t>Diagnosticar las condiciones de operación en estado estacionario, del sistema eléctrico aislado Iquitos </a:t>
            </a:r>
          </a:p>
          <a:p>
            <a:pPr marL="571500" indent="-571500">
              <a:lnSpc>
                <a:spcPct val="100000"/>
              </a:lnSpc>
              <a:buFont typeface="+mj-lt"/>
              <a:buAutoNum type="romanUcPeriod"/>
            </a:pPr>
            <a:r>
              <a:rPr lang="es-PE" i="1" dirty="0"/>
              <a:t>Determinar los elementos más sensibles a la inestabilidad de tensión en el sistema así como el nivel de estabilidad de tensión en el sistema Iquitos.</a:t>
            </a:r>
          </a:p>
          <a:p>
            <a:pPr marL="571500" indent="-571500">
              <a:lnSpc>
                <a:spcPct val="100000"/>
              </a:lnSpc>
              <a:buFont typeface="+mj-lt"/>
              <a:buAutoNum type="romanUcPeriod"/>
            </a:pPr>
            <a:r>
              <a:rPr lang="es-PE" i="1" dirty="0"/>
              <a:t>Analizar y proponer medidas de control para seleccionar la solución técnica más adecuada para mejorar la operación en estado estacionario del sistema eléctrico Iquitos.</a:t>
            </a:r>
          </a:p>
          <a:p>
            <a:endParaRPr lang="es-PE" dirty="0"/>
          </a:p>
        </p:txBody>
      </p:sp>
    </p:spTree>
    <p:extLst>
      <p:ext uri="{BB962C8B-B14F-4D97-AF65-F5344CB8AC3E}">
        <p14:creationId xmlns:p14="http://schemas.microsoft.com/office/powerpoint/2010/main" val="20767806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dirty="0" smtClean="0"/>
              <a:t>Hipótesis</a:t>
            </a:r>
            <a:endParaRPr lang="es-PE" dirty="0"/>
          </a:p>
        </p:txBody>
      </p:sp>
      <p:sp>
        <p:nvSpPr>
          <p:cNvPr id="3" name="Marcador de contenido 2"/>
          <p:cNvSpPr>
            <a:spLocks noGrp="1"/>
          </p:cNvSpPr>
          <p:nvPr>
            <p:ph idx="1"/>
          </p:nvPr>
        </p:nvSpPr>
        <p:spPr>
          <a:xfrm>
            <a:off x="845127" y="1402080"/>
            <a:ext cx="10515600" cy="4778057"/>
          </a:xfrm>
        </p:spPr>
        <p:txBody>
          <a:bodyPr>
            <a:normAutofit fontScale="85000" lnSpcReduction="20000"/>
          </a:bodyPr>
          <a:lstStyle/>
          <a:p>
            <a:pPr marL="0" indent="0">
              <a:buNone/>
            </a:pPr>
            <a:r>
              <a:rPr lang="es-PE" dirty="0" smtClean="0"/>
              <a:t>El </a:t>
            </a:r>
            <a:r>
              <a:rPr lang="es-PE" dirty="0"/>
              <a:t>estudio de la estabilidad de tensión en el sistema aislado Iquitos permite seleccionar una alternativa para mejorar la estabilidad de tensión</a:t>
            </a:r>
            <a:r>
              <a:rPr lang="es-PE" dirty="0" smtClean="0"/>
              <a:t>.</a:t>
            </a:r>
          </a:p>
          <a:p>
            <a:pPr marL="0" indent="0">
              <a:buNone/>
            </a:pPr>
            <a:endParaRPr lang="es-PE" dirty="0" smtClean="0"/>
          </a:p>
          <a:p>
            <a:pPr marL="571500" indent="-571500">
              <a:lnSpc>
                <a:spcPct val="100000"/>
              </a:lnSpc>
              <a:buFont typeface="+mj-lt"/>
              <a:buAutoNum type="romanUcPeriod"/>
            </a:pPr>
            <a:r>
              <a:rPr lang="es-PE" sz="3000" i="1" dirty="0"/>
              <a:t>El diagnóstico de la operación actual en el sistema permite conocer las condiciones de operación actual del sistema.</a:t>
            </a:r>
          </a:p>
          <a:p>
            <a:pPr marL="571500" indent="-571500">
              <a:lnSpc>
                <a:spcPct val="100000"/>
              </a:lnSpc>
              <a:buFont typeface="+mj-lt"/>
              <a:buAutoNum type="romanUcPeriod"/>
            </a:pPr>
            <a:r>
              <a:rPr lang="es-PE" sz="3000" i="1" dirty="0"/>
              <a:t>Estudiar la estabilidad de tensión mediante el análisis de sensibilidad y el análisis modal permite determinar las barras y elementos más sensibles al sufrir inestabilidad de tensión en el sistema y el uso de las curvas PV y QV permite conocer la proximidad al punto de colapso de tensión para determinar el nivel de estabilidad del sistema.</a:t>
            </a:r>
          </a:p>
          <a:p>
            <a:pPr marL="571500" indent="-571500">
              <a:lnSpc>
                <a:spcPct val="100000"/>
              </a:lnSpc>
              <a:buFont typeface="+mj-lt"/>
              <a:buAutoNum type="romanUcPeriod"/>
            </a:pPr>
            <a:r>
              <a:rPr lang="es-PE" sz="3000" i="1" dirty="0"/>
              <a:t>Se proponen medidas para mejorar la estabilidad de tensión en el sistema, se analiza cada uno definiendo las ventajas y desventajas y se selecciona la alternativa técnica más adecuada </a:t>
            </a:r>
          </a:p>
          <a:p>
            <a:endParaRPr lang="es-PE" dirty="0"/>
          </a:p>
        </p:txBody>
      </p:sp>
    </p:spTree>
    <p:extLst>
      <p:ext uri="{BB962C8B-B14F-4D97-AF65-F5344CB8AC3E}">
        <p14:creationId xmlns:p14="http://schemas.microsoft.com/office/powerpoint/2010/main" val="33962057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PE"/>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3767258673"/>
              </p:ext>
            </p:extLst>
          </p:nvPr>
        </p:nvGraphicFramePr>
        <p:xfrm>
          <a:off x="386080" y="185355"/>
          <a:ext cx="11318239" cy="6027926"/>
        </p:xfrm>
        <a:graphic>
          <a:graphicData uri="http://schemas.openxmlformats.org/drawingml/2006/table">
            <a:tbl>
              <a:tblPr firstRow="1" firstCol="1" bandRow="1">
                <a:tableStyleId>{5C22544A-7EE6-4342-B048-85BDC9FD1C3A}</a:tableStyleId>
              </a:tblPr>
              <a:tblGrid>
                <a:gridCol w="2712981"/>
                <a:gridCol w="2248546"/>
                <a:gridCol w="4106126"/>
                <a:gridCol w="2250586"/>
              </a:tblGrid>
              <a:tr h="432448">
                <a:tc gridSpan="2">
                  <a:txBody>
                    <a:bodyPr/>
                    <a:lstStyle/>
                    <a:p>
                      <a:pPr algn="ctr">
                        <a:lnSpc>
                          <a:spcPct val="150000"/>
                        </a:lnSpc>
                        <a:spcAft>
                          <a:spcPts val="0"/>
                        </a:spcAft>
                      </a:pPr>
                      <a:r>
                        <a:rPr lang="es-PE" sz="2000" dirty="0">
                          <a:effectLst/>
                        </a:rPr>
                        <a:t>Variables</a:t>
                      </a:r>
                      <a:endParaRPr lang="es-PE"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254" marR="57254" marT="0" marB="0"/>
                </a:tc>
                <a:tc hMerge="1">
                  <a:txBody>
                    <a:bodyPr/>
                    <a:lstStyle/>
                    <a:p>
                      <a:endParaRPr lang="es-PE"/>
                    </a:p>
                  </a:txBody>
                  <a:tcPr/>
                </a:tc>
                <a:tc>
                  <a:txBody>
                    <a:bodyPr/>
                    <a:lstStyle/>
                    <a:p>
                      <a:pPr algn="ctr">
                        <a:lnSpc>
                          <a:spcPct val="150000"/>
                        </a:lnSpc>
                        <a:spcAft>
                          <a:spcPts val="0"/>
                        </a:spcAft>
                      </a:pPr>
                      <a:r>
                        <a:rPr lang="es-PE" sz="2000">
                          <a:effectLst/>
                        </a:rPr>
                        <a:t>Dimensión</a:t>
                      </a:r>
                      <a:endParaRPr lang="es-PE"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7254" marR="57254" marT="0" marB="0"/>
                </a:tc>
                <a:tc>
                  <a:txBody>
                    <a:bodyPr/>
                    <a:lstStyle/>
                    <a:p>
                      <a:pPr algn="ctr">
                        <a:lnSpc>
                          <a:spcPct val="150000"/>
                        </a:lnSpc>
                        <a:spcAft>
                          <a:spcPts val="0"/>
                        </a:spcAft>
                      </a:pPr>
                      <a:r>
                        <a:rPr lang="es-PE" sz="2000">
                          <a:effectLst/>
                        </a:rPr>
                        <a:t>Indicador</a:t>
                      </a:r>
                      <a:endParaRPr lang="es-PE"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7254" marR="57254" marT="0" marB="0"/>
                </a:tc>
              </a:tr>
              <a:tr h="2312999">
                <a:tc>
                  <a:txBody>
                    <a:bodyPr/>
                    <a:lstStyle/>
                    <a:p>
                      <a:pPr algn="ctr">
                        <a:lnSpc>
                          <a:spcPct val="150000"/>
                        </a:lnSpc>
                        <a:spcAft>
                          <a:spcPts val="0"/>
                        </a:spcAft>
                      </a:pPr>
                      <a:r>
                        <a:rPr lang="es-PE" sz="2000">
                          <a:effectLst/>
                        </a:rPr>
                        <a:t>Dependientes</a:t>
                      </a:r>
                      <a:endParaRPr lang="es-PE"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7254" marR="57254" marT="0" marB="0" anchor="ctr"/>
                </a:tc>
                <a:tc>
                  <a:txBody>
                    <a:bodyPr/>
                    <a:lstStyle/>
                    <a:p>
                      <a:pPr algn="ctr">
                        <a:lnSpc>
                          <a:spcPct val="150000"/>
                        </a:lnSpc>
                        <a:spcAft>
                          <a:spcPts val="0"/>
                        </a:spcAft>
                      </a:pPr>
                      <a:r>
                        <a:rPr lang="es-PE" sz="2000">
                          <a:effectLst/>
                        </a:rPr>
                        <a:t>Estabilidad de tensión</a:t>
                      </a:r>
                      <a:endParaRPr lang="es-PE"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7254" marR="57254" marT="0" marB="0" anchor="ctr"/>
                </a:tc>
                <a:tc>
                  <a:txBody>
                    <a:bodyPr/>
                    <a:lstStyle/>
                    <a:p>
                      <a:pPr marL="342900" lvl="0" indent="-342900">
                        <a:lnSpc>
                          <a:spcPct val="150000"/>
                        </a:lnSpc>
                        <a:spcAft>
                          <a:spcPts val="0"/>
                        </a:spcAft>
                        <a:buFont typeface="Wingdings" panose="05000000000000000000" pitchFamily="2" charset="2"/>
                        <a:buChar char=""/>
                      </a:pPr>
                      <a:r>
                        <a:rPr lang="es-PE" sz="2000" dirty="0">
                          <a:effectLst/>
                        </a:rPr>
                        <a:t>Sensibilidad de las barras</a:t>
                      </a:r>
                    </a:p>
                    <a:p>
                      <a:pPr marL="342900" lvl="0" indent="-342900">
                        <a:lnSpc>
                          <a:spcPct val="150000"/>
                        </a:lnSpc>
                        <a:spcAft>
                          <a:spcPts val="0"/>
                        </a:spcAft>
                        <a:buFont typeface="Wingdings" panose="05000000000000000000" pitchFamily="2" charset="2"/>
                        <a:buChar char=""/>
                      </a:pPr>
                      <a:r>
                        <a:rPr lang="es-PE" sz="2000" dirty="0">
                          <a:effectLst/>
                        </a:rPr>
                        <a:t>Proximidad al punto de colapso en las barras.</a:t>
                      </a:r>
                      <a:endParaRPr lang="es-PE"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254" marR="57254" marT="0" marB="0" anchor="ctr"/>
                </a:tc>
                <a:tc>
                  <a:txBody>
                    <a:bodyPr/>
                    <a:lstStyle/>
                    <a:p>
                      <a:pPr marL="342900" lvl="0" indent="-342900">
                        <a:lnSpc>
                          <a:spcPct val="150000"/>
                        </a:lnSpc>
                        <a:spcAft>
                          <a:spcPts val="0"/>
                        </a:spcAft>
                        <a:buFont typeface="Wingdings" panose="05000000000000000000" pitchFamily="2" charset="2"/>
                        <a:buChar char=""/>
                      </a:pPr>
                      <a:r>
                        <a:rPr lang="es-PE" sz="2000">
                          <a:effectLst/>
                        </a:rPr>
                        <a:t>V/MW (voltios/megawatt)</a:t>
                      </a:r>
                    </a:p>
                    <a:p>
                      <a:pPr marL="342900" lvl="0" indent="-342900">
                        <a:lnSpc>
                          <a:spcPct val="150000"/>
                        </a:lnSpc>
                        <a:spcAft>
                          <a:spcPts val="0"/>
                        </a:spcAft>
                        <a:buFont typeface="Wingdings" panose="05000000000000000000" pitchFamily="2" charset="2"/>
                        <a:buChar char=""/>
                      </a:pPr>
                      <a:r>
                        <a:rPr lang="es-PE" sz="2000">
                          <a:effectLst/>
                        </a:rPr>
                        <a:t>MW( Megawatt)</a:t>
                      </a:r>
                      <a:endParaRPr lang="es-PE"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7254" marR="57254" marT="0" marB="0" anchor="ctr"/>
                </a:tc>
              </a:tr>
              <a:tr h="3257727">
                <a:tc>
                  <a:txBody>
                    <a:bodyPr/>
                    <a:lstStyle/>
                    <a:p>
                      <a:pPr algn="ctr">
                        <a:lnSpc>
                          <a:spcPct val="150000"/>
                        </a:lnSpc>
                        <a:spcAft>
                          <a:spcPts val="0"/>
                        </a:spcAft>
                      </a:pPr>
                      <a:r>
                        <a:rPr lang="es-PE" sz="2000">
                          <a:effectLst/>
                        </a:rPr>
                        <a:t>Independientes</a:t>
                      </a:r>
                      <a:endParaRPr lang="es-PE"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7254" marR="57254" marT="0" marB="0" anchor="ctr"/>
                </a:tc>
                <a:tc>
                  <a:txBody>
                    <a:bodyPr/>
                    <a:lstStyle/>
                    <a:p>
                      <a:pPr marL="457200" algn="ctr">
                        <a:lnSpc>
                          <a:spcPct val="150000"/>
                        </a:lnSpc>
                        <a:spcAft>
                          <a:spcPts val="0"/>
                        </a:spcAft>
                      </a:pPr>
                      <a:r>
                        <a:rPr lang="es-PE" sz="2000">
                          <a:effectLst/>
                        </a:rPr>
                        <a:t>Sistema eléctrico Iquitos</a:t>
                      </a:r>
                      <a:endParaRPr lang="es-PE"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7254" marR="57254" marT="0" marB="0" anchor="ctr"/>
                </a:tc>
                <a:tc>
                  <a:txBody>
                    <a:bodyPr/>
                    <a:lstStyle/>
                    <a:p>
                      <a:pPr marL="457200">
                        <a:lnSpc>
                          <a:spcPct val="150000"/>
                        </a:lnSpc>
                        <a:spcAft>
                          <a:spcPts val="0"/>
                        </a:spcAft>
                      </a:pPr>
                      <a:r>
                        <a:rPr lang="es-PE" sz="2000" dirty="0">
                          <a:effectLst/>
                        </a:rPr>
                        <a:t> </a:t>
                      </a:r>
                    </a:p>
                    <a:p>
                      <a:pPr marL="342900" lvl="0" indent="-342900">
                        <a:lnSpc>
                          <a:spcPct val="150000"/>
                        </a:lnSpc>
                        <a:spcAft>
                          <a:spcPts val="0"/>
                        </a:spcAft>
                        <a:buFont typeface="Wingdings" panose="05000000000000000000" pitchFamily="2" charset="2"/>
                        <a:buChar char=""/>
                      </a:pPr>
                      <a:r>
                        <a:rPr lang="es-PE" sz="2000" dirty="0">
                          <a:effectLst/>
                        </a:rPr>
                        <a:t>Topología </a:t>
                      </a:r>
                      <a:r>
                        <a:rPr lang="es-PE" sz="2000" dirty="0" smtClean="0">
                          <a:effectLst/>
                        </a:rPr>
                        <a:t>de </a:t>
                      </a:r>
                      <a:r>
                        <a:rPr lang="es-PE" sz="2000" dirty="0">
                          <a:effectLst/>
                        </a:rPr>
                        <a:t>la red </a:t>
                      </a:r>
                    </a:p>
                    <a:p>
                      <a:pPr marL="199390">
                        <a:lnSpc>
                          <a:spcPct val="150000"/>
                        </a:lnSpc>
                        <a:spcAft>
                          <a:spcPts val="0"/>
                        </a:spcAft>
                      </a:pPr>
                      <a:r>
                        <a:rPr lang="es-PE" sz="2000" dirty="0">
                          <a:effectLst/>
                        </a:rPr>
                        <a:t> </a:t>
                      </a:r>
                    </a:p>
                    <a:p>
                      <a:pPr marL="342900" lvl="0" indent="-342900">
                        <a:lnSpc>
                          <a:spcPct val="150000"/>
                        </a:lnSpc>
                        <a:spcAft>
                          <a:spcPts val="0"/>
                        </a:spcAft>
                        <a:buFont typeface="Wingdings" panose="05000000000000000000" pitchFamily="2" charset="2"/>
                        <a:buChar char=""/>
                      </a:pPr>
                      <a:r>
                        <a:rPr lang="es-PE" sz="2000" dirty="0">
                          <a:effectLst/>
                        </a:rPr>
                        <a:t>Modelos de los elementos del sistema eléctrico </a:t>
                      </a:r>
                      <a:endParaRPr lang="es-PE"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254" marR="57254" marT="0" marB="0" anchor="ctr"/>
                </a:tc>
                <a:tc>
                  <a:txBody>
                    <a:bodyPr/>
                    <a:lstStyle/>
                    <a:p>
                      <a:pPr marL="342900" lvl="0" indent="-342900">
                        <a:lnSpc>
                          <a:spcPct val="150000"/>
                        </a:lnSpc>
                        <a:spcAft>
                          <a:spcPts val="0"/>
                        </a:spcAft>
                        <a:buFont typeface="Wingdings" panose="05000000000000000000" pitchFamily="2" charset="2"/>
                        <a:buChar char=""/>
                      </a:pPr>
                      <a:r>
                        <a:rPr lang="es-PE" sz="2000" dirty="0">
                          <a:effectLst/>
                        </a:rPr>
                        <a:t>Configuración de la red eléctrica</a:t>
                      </a:r>
                    </a:p>
                    <a:p>
                      <a:pPr marL="342900" lvl="0" indent="-342900">
                        <a:lnSpc>
                          <a:spcPct val="150000"/>
                        </a:lnSpc>
                        <a:spcAft>
                          <a:spcPts val="0"/>
                        </a:spcAft>
                        <a:buFont typeface="Wingdings" panose="05000000000000000000" pitchFamily="2" charset="2"/>
                        <a:buChar char=""/>
                      </a:pPr>
                      <a:r>
                        <a:rPr lang="es-PE" sz="2000" dirty="0" err="1">
                          <a:effectLst/>
                        </a:rPr>
                        <a:t>Impendancia:Z</a:t>
                      </a:r>
                      <a:r>
                        <a:rPr lang="es-PE" sz="2000" dirty="0">
                          <a:effectLst/>
                        </a:rPr>
                        <a:t> Ω/km</a:t>
                      </a:r>
                    </a:p>
                    <a:p>
                      <a:pPr marL="342900" lvl="0" indent="-342900">
                        <a:lnSpc>
                          <a:spcPct val="150000"/>
                        </a:lnSpc>
                        <a:spcAft>
                          <a:spcPts val="0"/>
                        </a:spcAft>
                        <a:buFont typeface="Wingdings" panose="05000000000000000000" pitchFamily="2" charset="2"/>
                        <a:buChar char=""/>
                      </a:pPr>
                      <a:r>
                        <a:rPr lang="es-PE" sz="2000" dirty="0" err="1">
                          <a:effectLst/>
                        </a:rPr>
                        <a:t>Admintancia:P.U</a:t>
                      </a:r>
                      <a:r>
                        <a:rPr lang="es-PE" sz="2000" dirty="0">
                          <a:effectLst/>
                        </a:rPr>
                        <a:t>.  </a:t>
                      </a:r>
                      <a:r>
                        <a:rPr lang="es-PE" sz="2000" dirty="0" smtClean="0">
                          <a:effectLst/>
                        </a:rPr>
                        <a:t>Ω/km</a:t>
                      </a:r>
                      <a:r>
                        <a:rPr lang="es-PE" sz="2000" dirty="0">
                          <a:effectLst/>
                        </a:rPr>
                        <a:t> </a:t>
                      </a:r>
                      <a:endParaRPr lang="es-PE"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254" marR="57254" marT="0" marB="0" anchor="ctr"/>
                </a:tc>
              </a:tr>
            </a:tbl>
          </a:graphicData>
        </a:graphic>
      </p:graphicFrame>
    </p:spTree>
    <p:extLst>
      <p:ext uri="{BB962C8B-B14F-4D97-AF65-F5344CB8AC3E}">
        <p14:creationId xmlns:p14="http://schemas.microsoft.com/office/powerpoint/2010/main" val="13806664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dirty="0" smtClean="0"/>
              <a:t>Marco Teórico</a:t>
            </a:r>
            <a:endParaRPr lang="es-PE" dirty="0"/>
          </a:p>
        </p:txBody>
      </p:sp>
      <p:sp>
        <p:nvSpPr>
          <p:cNvPr id="3" name="Marcador de contenido 2"/>
          <p:cNvSpPr>
            <a:spLocks noGrp="1"/>
          </p:cNvSpPr>
          <p:nvPr>
            <p:ph idx="1"/>
          </p:nvPr>
        </p:nvSpPr>
        <p:spPr>
          <a:xfrm>
            <a:off x="845127" y="1356359"/>
            <a:ext cx="10515600" cy="4206241"/>
          </a:xfrm>
        </p:spPr>
        <p:txBody>
          <a:bodyPr>
            <a:normAutofit/>
          </a:bodyPr>
          <a:lstStyle/>
          <a:p>
            <a:pPr marL="0" lvl="0" indent="0">
              <a:buNone/>
            </a:pPr>
            <a:r>
              <a:rPr lang="es-PE" b="1" dirty="0"/>
              <a:t>Estabilidad de tensión</a:t>
            </a:r>
            <a:endParaRPr lang="es-PE" dirty="0"/>
          </a:p>
          <a:p>
            <a:r>
              <a:rPr lang="es-PE" dirty="0"/>
              <a:t>Se puede determinar que un sistema es estable si los valores de </a:t>
            </a:r>
            <a:r>
              <a:rPr lang="es-PE" dirty="0" smtClean="0"/>
              <a:t>tensión </a:t>
            </a:r>
            <a:r>
              <a:rPr lang="es-PE" dirty="0"/>
              <a:t>en los nodos se aproximan a valores aceptables antes y después de someterse a una perturbación</a:t>
            </a:r>
          </a:p>
          <a:p>
            <a:pPr marL="0" lvl="0" indent="0">
              <a:buNone/>
            </a:pPr>
            <a:r>
              <a:rPr lang="es-PE" b="1" dirty="0"/>
              <a:t> Inestabilidad de tensión</a:t>
            </a:r>
            <a:endParaRPr lang="es-PE" dirty="0"/>
          </a:p>
          <a:p>
            <a:r>
              <a:rPr lang="es-PE" dirty="0"/>
              <a:t>Un SEP es inestable en voltaje si después de haber sufrido un disturbio las magnitudes de los voltajes en los nodos tienden a bajar de una manera </a:t>
            </a:r>
            <a:r>
              <a:rPr lang="es-PE" dirty="0" smtClean="0"/>
              <a:t>progresiva.</a:t>
            </a:r>
            <a:endParaRPr lang="es-PE" dirty="0"/>
          </a:p>
          <a:p>
            <a:endParaRPr lang="es-PE" dirty="0"/>
          </a:p>
        </p:txBody>
      </p:sp>
    </p:spTree>
    <p:extLst>
      <p:ext uri="{BB962C8B-B14F-4D97-AF65-F5344CB8AC3E}">
        <p14:creationId xmlns:p14="http://schemas.microsoft.com/office/powerpoint/2010/main" val="41886575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1944213" y="5231758"/>
            <a:ext cx="9098034" cy="1056700"/>
          </a:xfrm>
          <a:prstGeom prst="rect">
            <a:avLst/>
          </a:prstGeom>
        </p:spPr>
        <p:txBody>
          <a:bodyPr wrap="square">
            <a:spAutoFit/>
          </a:bodyPr>
          <a:lstStyle/>
          <a:p>
            <a:pPr marL="727710" indent="-457200" algn="just">
              <a:spcAft>
                <a:spcPts val="800"/>
              </a:spcAft>
              <a:buFont typeface="Wingdings" panose="05000000000000000000" pitchFamily="2" charset="2"/>
              <a:buChar char="ü"/>
            </a:pPr>
            <a:r>
              <a:rPr lang="es-ES_tradnl" sz="2800" dirty="0">
                <a:latin typeface="Arial" panose="020B0604020202020204" pitchFamily="34" charset="0"/>
                <a:ea typeface="Times New Roman" panose="02020603050405020304" pitchFamily="18" charset="0"/>
                <a:cs typeface="Times New Roman" panose="02020603050405020304" pitchFamily="18" charset="0"/>
              </a:rPr>
              <a:t>P y </a:t>
            </a:r>
            <a:r>
              <a:rPr lang="el-GR" sz="2800" smtClean="0">
                <a:latin typeface="Arial" panose="020B0604020202020204" pitchFamily="34" charset="0"/>
                <a:ea typeface="Times New Roman" panose="02020603050405020304" pitchFamily="18" charset="0"/>
                <a:cs typeface="Times New Roman" panose="02020603050405020304" pitchFamily="18" charset="0"/>
              </a:rPr>
              <a:t>ϴ</a:t>
            </a:r>
            <a:r>
              <a:rPr lang="es-ES_tradnl" sz="2800" smtClean="0">
                <a:latin typeface="Arial" panose="020B0604020202020204" pitchFamily="34" charset="0"/>
                <a:ea typeface="Times New Roman" panose="02020603050405020304" pitchFamily="18" charset="0"/>
                <a:cs typeface="Times New Roman" panose="02020603050405020304" pitchFamily="18" charset="0"/>
              </a:rPr>
              <a:t> </a:t>
            </a:r>
            <a:r>
              <a:rPr lang="es-ES_tradnl" sz="2800" dirty="0">
                <a:latin typeface="Arial" panose="020B0604020202020204" pitchFamily="34" charset="0"/>
                <a:ea typeface="Times New Roman" panose="02020603050405020304" pitchFamily="18" charset="0"/>
                <a:cs typeface="Times New Roman" panose="02020603050405020304" pitchFamily="18" charset="0"/>
              </a:rPr>
              <a:t>están fuertemente ligados al igual </a:t>
            </a:r>
            <a:endParaRPr lang="es-ES_tradnl" sz="2800" dirty="0" smtClean="0">
              <a:latin typeface="Arial" panose="020B0604020202020204" pitchFamily="34" charset="0"/>
              <a:ea typeface="Times New Roman" panose="02020603050405020304" pitchFamily="18" charset="0"/>
              <a:cs typeface="Times New Roman" panose="02020603050405020304" pitchFamily="18" charset="0"/>
            </a:endParaRPr>
          </a:p>
          <a:p>
            <a:pPr marL="727710" indent="-457200" algn="just">
              <a:spcAft>
                <a:spcPts val="800"/>
              </a:spcAft>
              <a:buFont typeface="Wingdings" panose="05000000000000000000" pitchFamily="2" charset="2"/>
              <a:buChar char="ü"/>
            </a:pPr>
            <a:r>
              <a:rPr lang="es-ES_tradnl" sz="2800" dirty="0" smtClean="0">
                <a:latin typeface="Arial" panose="020B0604020202020204" pitchFamily="34" charset="0"/>
                <a:ea typeface="Times New Roman" panose="02020603050405020304" pitchFamily="18" charset="0"/>
                <a:cs typeface="Times New Roman" panose="02020603050405020304" pitchFamily="18" charset="0"/>
              </a:rPr>
              <a:t>Q </a:t>
            </a:r>
            <a:r>
              <a:rPr lang="es-ES_tradnl" sz="2800" dirty="0">
                <a:latin typeface="Arial" panose="020B0604020202020204" pitchFamily="34" charset="0"/>
                <a:ea typeface="Times New Roman" panose="02020603050405020304" pitchFamily="18" charset="0"/>
                <a:cs typeface="Times New Roman" panose="02020603050405020304" pitchFamily="18" charset="0"/>
              </a:rPr>
              <a:t>y V están fuertemente ligados</a:t>
            </a:r>
            <a:endParaRPr lang="es-PE"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6" name="Marcador de contenido 15"/>
              <p:cNvSpPr>
                <a:spLocks noGrp="1"/>
              </p:cNvSpPr>
              <p:nvPr>
                <p:ph idx="1"/>
              </p:nvPr>
            </p:nvSpPr>
            <p:spPr>
              <a:xfrm>
                <a:off x="2821591" y="3622680"/>
                <a:ext cx="5891339" cy="1609078"/>
              </a:xfrm>
            </p:spPr>
            <p:txBody>
              <a:bodyPr/>
              <a:lstStyle/>
              <a:p>
                <a14:m>
                  <m:oMath xmlns:m="http://schemas.openxmlformats.org/officeDocument/2006/math">
                    <m:r>
                      <a:rPr lang="es-PE" i="1" smtClean="0">
                        <a:latin typeface="Cambria Math" panose="02040503050406030204" pitchFamily="18" charset="0"/>
                      </a:rPr>
                      <m:t>𝑃</m:t>
                    </m:r>
                    <m:r>
                      <a:rPr lang="es-PE" i="1">
                        <a:latin typeface="Cambria Math" panose="02040503050406030204" pitchFamily="18" charset="0"/>
                      </a:rPr>
                      <m:t>=−</m:t>
                    </m:r>
                    <m:f>
                      <m:fPr>
                        <m:ctrlPr>
                          <a:rPr lang="es-PE" i="1" smtClean="0">
                            <a:latin typeface="Cambria Math" panose="02040503050406030204" pitchFamily="18" charset="0"/>
                          </a:rPr>
                        </m:ctrlPr>
                      </m:fPr>
                      <m:num>
                        <m:r>
                          <a:rPr lang="es-PE" i="1">
                            <a:latin typeface="Cambria Math" panose="02040503050406030204" pitchFamily="18" charset="0"/>
                          </a:rPr>
                          <m:t>𝐸𝑉</m:t>
                        </m:r>
                      </m:num>
                      <m:den>
                        <m:r>
                          <a:rPr lang="es-PE" i="1">
                            <a:latin typeface="Cambria Math" panose="02040503050406030204" pitchFamily="18" charset="0"/>
                          </a:rPr>
                          <m:t>𝑋</m:t>
                        </m:r>
                      </m:den>
                    </m:f>
                    <m:r>
                      <a:rPr lang="es-PE" i="1">
                        <a:latin typeface="Cambria Math" panose="02040503050406030204" pitchFamily="18" charset="0"/>
                      </a:rPr>
                      <m:t>𝑠𝑒𝑛</m:t>
                    </m:r>
                    <m:r>
                      <a:rPr lang="es-PE" i="1">
                        <a:latin typeface="Cambria Math" panose="02040503050406030204" pitchFamily="18" charset="0"/>
                      </a:rPr>
                      <m:t>𝜃</m:t>
                    </m:r>
                  </m:oMath>
                </a14:m>
                <a:endParaRPr lang="es-PE" dirty="0" smtClean="0"/>
              </a:p>
              <a:p>
                <a14:m>
                  <m:oMath xmlns:m="http://schemas.openxmlformats.org/officeDocument/2006/math">
                    <m:r>
                      <a:rPr lang="es-PE" i="1">
                        <a:latin typeface="Cambria Math" panose="02040503050406030204" pitchFamily="18" charset="0"/>
                      </a:rPr>
                      <m:t>𝑄</m:t>
                    </m:r>
                    <m:r>
                      <a:rPr lang="es-PE" i="1">
                        <a:latin typeface="Cambria Math" panose="02040503050406030204" pitchFamily="18" charset="0"/>
                      </a:rPr>
                      <m:t>=−</m:t>
                    </m:r>
                    <m:f>
                      <m:fPr>
                        <m:ctrlPr>
                          <a:rPr lang="es-PE" i="1">
                            <a:latin typeface="Cambria Math" panose="02040503050406030204" pitchFamily="18" charset="0"/>
                          </a:rPr>
                        </m:ctrlPr>
                      </m:fPr>
                      <m:num>
                        <m:sSup>
                          <m:sSupPr>
                            <m:ctrlPr>
                              <a:rPr lang="es-PE" i="1">
                                <a:latin typeface="Cambria Math" panose="02040503050406030204" pitchFamily="18" charset="0"/>
                              </a:rPr>
                            </m:ctrlPr>
                          </m:sSupPr>
                          <m:e>
                            <m:r>
                              <a:rPr lang="es-PE" i="1">
                                <a:latin typeface="Cambria Math" panose="02040503050406030204" pitchFamily="18" charset="0"/>
                              </a:rPr>
                              <m:t>𝑉</m:t>
                            </m:r>
                          </m:e>
                          <m:sup>
                            <m:r>
                              <a:rPr lang="es-PE" i="1">
                                <a:latin typeface="Cambria Math" panose="02040503050406030204" pitchFamily="18" charset="0"/>
                              </a:rPr>
                              <m:t>2</m:t>
                            </m:r>
                          </m:sup>
                        </m:sSup>
                      </m:num>
                      <m:den>
                        <m:r>
                          <a:rPr lang="es-PE" i="1">
                            <a:latin typeface="Cambria Math" panose="02040503050406030204" pitchFamily="18" charset="0"/>
                          </a:rPr>
                          <m:t>𝑋</m:t>
                        </m:r>
                      </m:den>
                    </m:f>
                    <m:r>
                      <a:rPr lang="es-PE" i="1">
                        <a:latin typeface="Cambria Math" panose="02040503050406030204" pitchFamily="18" charset="0"/>
                      </a:rPr>
                      <m:t>+</m:t>
                    </m:r>
                    <m:f>
                      <m:fPr>
                        <m:ctrlPr>
                          <a:rPr lang="es-PE" i="1">
                            <a:latin typeface="Cambria Math" panose="02040503050406030204" pitchFamily="18" charset="0"/>
                          </a:rPr>
                        </m:ctrlPr>
                      </m:fPr>
                      <m:num>
                        <m:r>
                          <a:rPr lang="es-PE" i="1">
                            <a:latin typeface="Cambria Math" panose="02040503050406030204" pitchFamily="18" charset="0"/>
                          </a:rPr>
                          <m:t>𝐸𝑉</m:t>
                        </m:r>
                      </m:num>
                      <m:den>
                        <m:r>
                          <a:rPr lang="es-PE" i="1">
                            <a:latin typeface="Cambria Math" panose="02040503050406030204" pitchFamily="18" charset="0"/>
                          </a:rPr>
                          <m:t>𝑋</m:t>
                        </m:r>
                      </m:den>
                    </m:f>
                    <m:r>
                      <a:rPr lang="es-PE" i="1">
                        <a:latin typeface="Cambria Math" panose="02040503050406030204" pitchFamily="18" charset="0"/>
                      </a:rPr>
                      <m:t>𝑐𝑜𝑠</m:t>
                    </m:r>
                    <m:r>
                      <a:rPr lang="es-PE" i="1">
                        <a:latin typeface="Cambria Math" panose="02040503050406030204" pitchFamily="18" charset="0"/>
                      </a:rPr>
                      <m:t>𝜃</m:t>
                    </m:r>
                  </m:oMath>
                </a14:m>
                <a:endParaRPr lang="es-PE" dirty="0"/>
              </a:p>
            </p:txBody>
          </p:sp>
        </mc:Choice>
        <mc:Fallback xmlns="">
          <p:sp>
            <p:nvSpPr>
              <p:cNvPr id="16" name="Marcador de contenido 15"/>
              <p:cNvSpPr>
                <a:spLocks noGrp="1" noRot="1" noChangeAspect="1" noMove="1" noResize="1" noEditPoints="1" noAdjustHandles="1" noChangeArrowheads="1" noChangeShapeType="1" noTextEdit="1"/>
              </p:cNvSpPr>
              <p:nvPr>
                <p:ph idx="1"/>
              </p:nvPr>
            </p:nvSpPr>
            <p:spPr>
              <a:xfrm>
                <a:off x="2821591" y="3622680"/>
                <a:ext cx="5891339" cy="1609078"/>
              </a:xfrm>
              <a:blipFill rotWithShape="0">
                <a:blip r:embed="rId2"/>
                <a:stretch>
                  <a:fillRect/>
                </a:stretch>
              </a:blipFill>
            </p:spPr>
            <p:txBody>
              <a:bodyPr/>
              <a:lstStyle/>
              <a:p>
                <a:r>
                  <a:rPr lang="es-PE">
                    <a:noFill/>
                  </a:rPr>
                  <a:t> </a:t>
                </a:r>
              </a:p>
            </p:txBody>
          </p:sp>
        </mc:Fallback>
      </mc:AlternateContent>
      <p:pic>
        <p:nvPicPr>
          <p:cNvPr id="17" name="Imagen 16"/>
          <p:cNvPicPr/>
          <p:nvPr/>
        </p:nvPicPr>
        <p:blipFill rotWithShape="1">
          <a:blip r:embed="rId3" cstate="print">
            <a:extLst>
              <a:ext uri="{28A0092B-C50C-407E-A947-70E740481C1C}">
                <a14:useLocalDpi xmlns:a14="http://schemas.microsoft.com/office/drawing/2010/main" val="0"/>
              </a:ext>
            </a:extLst>
          </a:blip>
          <a:srcRect l="6532"/>
          <a:stretch/>
        </p:blipFill>
        <p:spPr bwMode="auto">
          <a:xfrm>
            <a:off x="2919887" y="445590"/>
            <a:ext cx="6085215" cy="2841619"/>
          </a:xfrm>
          <a:prstGeom prst="rect">
            <a:avLst/>
          </a:prstGeom>
          <a:ln w="19050" cap="sq">
            <a:solidFill>
              <a:srgbClr val="000000"/>
            </a:solidFill>
            <a:miter lim="800000"/>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4529518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PE"/>
          </a:p>
        </p:txBody>
      </p:sp>
      <mc:AlternateContent xmlns:mc="http://schemas.openxmlformats.org/markup-compatibility/2006" xmlns:a14="http://schemas.microsoft.com/office/drawing/2010/main">
        <mc:Choice Requires="a14">
          <p:sp>
            <p:nvSpPr>
              <p:cNvPr id="3" name="Marcador de contenido 2"/>
              <p:cNvSpPr>
                <a:spLocks noGrp="1"/>
              </p:cNvSpPr>
              <p:nvPr>
                <p:ph idx="1"/>
              </p:nvPr>
            </p:nvSpPr>
            <p:spPr/>
            <p:txBody>
              <a:bodyPr/>
              <a:lstStyle/>
              <a:p>
                <a14:m>
                  <m:oMath xmlns:m="http://schemas.openxmlformats.org/officeDocument/2006/math">
                    <m:sSup>
                      <m:sSupPr>
                        <m:ctrlPr>
                          <a:rPr lang="es-PE" i="1">
                            <a:latin typeface="Cambria Math" panose="02040503050406030204" pitchFamily="18" charset="0"/>
                          </a:rPr>
                        </m:ctrlPr>
                      </m:sSupPr>
                      <m:e>
                        <m:sSup>
                          <m:sSupPr>
                            <m:ctrlPr>
                              <a:rPr lang="es-PE" i="1">
                                <a:latin typeface="Cambria Math" panose="02040503050406030204" pitchFamily="18" charset="0"/>
                              </a:rPr>
                            </m:ctrlPr>
                          </m:sSupPr>
                          <m:e>
                            <m:r>
                              <a:rPr lang="es-PE" i="1">
                                <a:latin typeface="Cambria Math" panose="02040503050406030204" pitchFamily="18" charset="0"/>
                              </a:rPr>
                              <m:t>(</m:t>
                            </m:r>
                            <m:r>
                              <a:rPr lang="es-PE" i="1">
                                <a:latin typeface="Cambria Math" panose="02040503050406030204" pitchFamily="18" charset="0"/>
                              </a:rPr>
                              <m:t>𝑉</m:t>
                            </m:r>
                          </m:e>
                          <m:sup>
                            <m:r>
                              <a:rPr lang="es-PE" i="1">
                                <a:latin typeface="Cambria Math" panose="02040503050406030204" pitchFamily="18" charset="0"/>
                              </a:rPr>
                              <m:t>2</m:t>
                            </m:r>
                          </m:sup>
                        </m:sSup>
                        <m:r>
                          <a:rPr lang="es-PE" i="1">
                            <a:latin typeface="Cambria Math" panose="02040503050406030204" pitchFamily="18" charset="0"/>
                          </a:rPr>
                          <m:t>)</m:t>
                        </m:r>
                      </m:e>
                      <m:sup>
                        <m:r>
                          <a:rPr lang="es-PE" i="1">
                            <a:latin typeface="Cambria Math" panose="02040503050406030204" pitchFamily="18" charset="0"/>
                          </a:rPr>
                          <m:t>2</m:t>
                        </m:r>
                      </m:sup>
                    </m:sSup>
                    <m:r>
                      <a:rPr lang="es-PE" i="1">
                        <a:latin typeface="Cambria Math" panose="02040503050406030204" pitchFamily="18" charset="0"/>
                      </a:rPr>
                      <m:t>+</m:t>
                    </m:r>
                    <m:d>
                      <m:dPr>
                        <m:ctrlPr>
                          <a:rPr lang="es-PE" i="1">
                            <a:latin typeface="Cambria Math" panose="02040503050406030204" pitchFamily="18" charset="0"/>
                          </a:rPr>
                        </m:ctrlPr>
                      </m:dPr>
                      <m:e>
                        <m:r>
                          <a:rPr lang="es-PE" i="1">
                            <a:latin typeface="Cambria Math" panose="02040503050406030204" pitchFamily="18" charset="0"/>
                          </a:rPr>
                          <m:t>2</m:t>
                        </m:r>
                        <m:r>
                          <a:rPr lang="es-PE" i="1">
                            <a:latin typeface="Cambria Math" panose="02040503050406030204" pitchFamily="18" charset="0"/>
                          </a:rPr>
                          <m:t>𝑄𝑋</m:t>
                        </m:r>
                        <m:r>
                          <a:rPr lang="es-PE" i="1">
                            <a:latin typeface="Cambria Math" panose="02040503050406030204" pitchFamily="18" charset="0"/>
                          </a:rPr>
                          <m:t>−</m:t>
                        </m:r>
                        <m:sSup>
                          <m:sSupPr>
                            <m:ctrlPr>
                              <a:rPr lang="es-PE" i="1">
                                <a:latin typeface="Cambria Math" panose="02040503050406030204" pitchFamily="18" charset="0"/>
                              </a:rPr>
                            </m:ctrlPr>
                          </m:sSupPr>
                          <m:e>
                            <m:r>
                              <a:rPr lang="es-PE" i="1">
                                <a:latin typeface="Cambria Math" panose="02040503050406030204" pitchFamily="18" charset="0"/>
                              </a:rPr>
                              <m:t>𝐸</m:t>
                            </m:r>
                          </m:e>
                          <m:sup>
                            <m:r>
                              <a:rPr lang="es-PE" i="1">
                                <a:latin typeface="Cambria Math" panose="02040503050406030204" pitchFamily="18" charset="0"/>
                              </a:rPr>
                              <m:t>2</m:t>
                            </m:r>
                          </m:sup>
                        </m:sSup>
                      </m:e>
                    </m:d>
                    <m:sSup>
                      <m:sSupPr>
                        <m:ctrlPr>
                          <a:rPr lang="es-PE" i="1">
                            <a:latin typeface="Cambria Math" panose="02040503050406030204" pitchFamily="18" charset="0"/>
                          </a:rPr>
                        </m:ctrlPr>
                      </m:sSupPr>
                      <m:e>
                        <m:r>
                          <a:rPr lang="es-PE" i="1">
                            <a:latin typeface="Cambria Math" panose="02040503050406030204" pitchFamily="18" charset="0"/>
                          </a:rPr>
                          <m:t>𝑉</m:t>
                        </m:r>
                      </m:e>
                      <m:sup>
                        <m:r>
                          <a:rPr lang="es-PE" i="1">
                            <a:latin typeface="Cambria Math" panose="02040503050406030204" pitchFamily="18" charset="0"/>
                          </a:rPr>
                          <m:t>2</m:t>
                        </m:r>
                      </m:sup>
                    </m:sSup>
                    <m:r>
                      <a:rPr lang="es-PE" i="1">
                        <a:latin typeface="Cambria Math" panose="02040503050406030204" pitchFamily="18" charset="0"/>
                      </a:rPr>
                      <m:t>+</m:t>
                    </m:r>
                    <m:sSup>
                      <m:sSupPr>
                        <m:ctrlPr>
                          <a:rPr lang="es-PE" i="1">
                            <a:latin typeface="Cambria Math" panose="02040503050406030204" pitchFamily="18" charset="0"/>
                          </a:rPr>
                        </m:ctrlPr>
                      </m:sSupPr>
                      <m:e>
                        <m:r>
                          <a:rPr lang="es-PE" i="1">
                            <a:latin typeface="Cambria Math" panose="02040503050406030204" pitchFamily="18" charset="0"/>
                          </a:rPr>
                          <m:t>𝑋</m:t>
                        </m:r>
                      </m:e>
                      <m:sup>
                        <m:r>
                          <a:rPr lang="es-PE" i="1">
                            <a:latin typeface="Cambria Math" panose="02040503050406030204" pitchFamily="18" charset="0"/>
                          </a:rPr>
                          <m:t>2</m:t>
                        </m:r>
                      </m:sup>
                    </m:sSup>
                    <m:d>
                      <m:dPr>
                        <m:ctrlPr>
                          <a:rPr lang="es-PE" i="1">
                            <a:latin typeface="Cambria Math" panose="02040503050406030204" pitchFamily="18" charset="0"/>
                          </a:rPr>
                        </m:ctrlPr>
                      </m:dPr>
                      <m:e>
                        <m:sSup>
                          <m:sSupPr>
                            <m:ctrlPr>
                              <a:rPr lang="es-PE" i="1">
                                <a:latin typeface="Cambria Math" panose="02040503050406030204" pitchFamily="18" charset="0"/>
                              </a:rPr>
                            </m:ctrlPr>
                          </m:sSupPr>
                          <m:e>
                            <m:r>
                              <a:rPr lang="es-PE" i="1">
                                <a:latin typeface="Cambria Math" panose="02040503050406030204" pitchFamily="18" charset="0"/>
                              </a:rPr>
                              <m:t>𝑃</m:t>
                            </m:r>
                          </m:e>
                          <m:sup>
                            <m:r>
                              <a:rPr lang="es-PE" i="1">
                                <a:latin typeface="Cambria Math" panose="02040503050406030204" pitchFamily="18" charset="0"/>
                              </a:rPr>
                              <m:t>2</m:t>
                            </m:r>
                          </m:sup>
                        </m:sSup>
                        <m:r>
                          <a:rPr lang="es-PE" i="1">
                            <a:latin typeface="Cambria Math" panose="02040503050406030204" pitchFamily="18" charset="0"/>
                          </a:rPr>
                          <m:t>+</m:t>
                        </m:r>
                        <m:sSup>
                          <m:sSupPr>
                            <m:ctrlPr>
                              <a:rPr lang="es-PE" i="1">
                                <a:latin typeface="Cambria Math" panose="02040503050406030204" pitchFamily="18" charset="0"/>
                              </a:rPr>
                            </m:ctrlPr>
                          </m:sSupPr>
                          <m:e>
                            <m:r>
                              <a:rPr lang="es-PE" i="1">
                                <a:latin typeface="Cambria Math" panose="02040503050406030204" pitchFamily="18" charset="0"/>
                              </a:rPr>
                              <m:t>𝑄</m:t>
                            </m:r>
                          </m:e>
                          <m:sup>
                            <m:r>
                              <a:rPr lang="es-PE" i="1">
                                <a:latin typeface="Cambria Math" panose="02040503050406030204" pitchFamily="18" charset="0"/>
                              </a:rPr>
                              <m:t>2</m:t>
                            </m:r>
                          </m:sup>
                        </m:sSup>
                      </m:e>
                    </m:d>
                    <m:r>
                      <a:rPr lang="es-PE" i="1">
                        <a:latin typeface="Cambria Math" panose="02040503050406030204" pitchFamily="18" charset="0"/>
                      </a:rPr>
                      <m:t>=0</m:t>
                    </m:r>
                  </m:oMath>
                </a14:m>
                <a:endParaRPr lang="es-PE" dirty="0" smtClean="0"/>
              </a:p>
              <a:p>
                <a:endParaRPr lang="es-PE" dirty="0" smtClean="0"/>
              </a:p>
              <a:p>
                <a14:m>
                  <m:oMath xmlns:m="http://schemas.openxmlformats.org/officeDocument/2006/math">
                    <m:sSup>
                      <m:sSupPr>
                        <m:ctrlPr>
                          <a:rPr lang="es-PE" i="1">
                            <a:latin typeface="Cambria Math" panose="02040503050406030204" pitchFamily="18" charset="0"/>
                          </a:rPr>
                        </m:ctrlPr>
                      </m:sSupPr>
                      <m:e>
                        <m:d>
                          <m:dPr>
                            <m:ctrlPr>
                              <a:rPr lang="es-PE" i="1">
                                <a:latin typeface="Cambria Math" panose="02040503050406030204" pitchFamily="18" charset="0"/>
                              </a:rPr>
                            </m:ctrlPr>
                          </m:dPr>
                          <m:e>
                            <m:r>
                              <a:rPr lang="es-PE" i="1">
                                <a:latin typeface="Cambria Math" panose="02040503050406030204" pitchFamily="18" charset="0"/>
                              </a:rPr>
                              <m:t>2</m:t>
                            </m:r>
                            <m:r>
                              <a:rPr lang="es-PE" i="1">
                                <a:latin typeface="Cambria Math" panose="02040503050406030204" pitchFamily="18" charset="0"/>
                              </a:rPr>
                              <m:t>𝑄𝑋</m:t>
                            </m:r>
                            <m:r>
                              <a:rPr lang="es-PE" i="1">
                                <a:latin typeface="Cambria Math" panose="02040503050406030204" pitchFamily="18" charset="0"/>
                              </a:rPr>
                              <m:t>−</m:t>
                            </m:r>
                            <m:sSup>
                              <m:sSupPr>
                                <m:ctrlPr>
                                  <a:rPr lang="es-PE" i="1">
                                    <a:latin typeface="Cambria Math" panose="02040503050406030204" pitchFamily="18" charset="0"/>
                                  </a:rPr>
                                </m:ctrlPr>
                              </m:sSupPr>
                              <m:e>
                                <m:r>
                                  <a:rPr lang="es-PE" i="1">
                                    <a:latin typeface="Cambria Math" panose="02040503050406030204" pitchFamily="18" charset="0"/>
                                  </a:rPr>
                                  <m:t>𝐸</m:t>
                                </m:r>
                              </m:e>
                              <m:sup>
                                <m:r>
                                  <a:rPr lang="es-PE" i="1">
                                    <a:latin typeface="Cambria Math" panose="02040503050406030204" pitchFamily="18" charset="0"/>
                                  </a:rPr>
                                  <m:t>2</m:t>
                                </m:r>
                              </m:sup>
                            </m:sSup>
                          </m:e>
                        </m:d>
                      </m:e>
                      <m:sup>
                        <m:r>
                          <a:rPr lang="es-PE" i="1">
                            <a:latin typeface="Cambria Math" panose="02040503050406030204" pitchFamily="18" charset="0"/>
                          </a:rPr>
                          <m:t>2</m:t>
                        </m:r>
                      </m:sup>
                    </m:sSup>
                    <m:r>
                      <a:rPr lang="es-PE" i="1">
                        <a:latin typeface="Cambria Math" panose="02040503050406030204" pitchFamily="18" charset="0"/>
                      </a:rPr>
                      <m:t>−4</m:t>
                    </m:r>
                    <m:sSup>
                      <m:sSupPr>
                        <m:ctrlPr>
                          <a:rPr lang="es-PE" i="1">
                            <a:latin typeface="Cambria Math" panose="02040503050406030204" pitchFamily="18" charset="0"/>
                          </a:rPr>
                        </m:ctrlPr>
                      </m:sSupPr>
                      <m:e>
                        <m:r>
                          <a:rPr lang="es-PE" i="1">
                            <a:latin typeface="Cambria Math" panose="02040503050406030204" pitchFamily="18" charset="0"/>
                          </a:rPr>
                          <m:t>𝑋</m:t>
                        </m:r>
                      </m:e>
                      <m:sup>
                        <m:r>
                          <a:rPr lang="es-PE" i="1">
                            <a:latin typeface="Cambria Math" panose="02040503050406030204" pitchFamily="18" charset="0"/>
                          </a:rPr>
                          <m:t>2</m:t>
                        </m:r>
                      </m:sup>
                    </m:sSup>
                    <m:d>
                      <m:dPr>
                        <m:ctrlPr>
                          <a:rPr lang="es-PE" i="1">
                            <a:latin typeface="Cambria Math" panose="02040503050406030204" pitchFamily="18" charset="0"/>
                          </a:rPr>
                        </m:ctrlPr>
                      </m:dPr>
                      <m:e>
                        <m:sSup>
                          <m:sSupPr>
                            <m:ctrlPr>
                              <a:rPr lang="es-PE" i="1">
                                <a:latin typeface="Cambria Math" panose="02040503050406030204" pitchFamily="18" charset="0"/>
                              </a:rPr>
                            </m:ctrlPr>
                          </m:sSupPr>
                          <m:e>
                            <m:r>
                              <a:rPr lang="es-PE" i="1">
                                <a:latin typeface="Cambria Math" panose="02040503050406030204" pitchFamily="18" charset="0"/>
                              </a:rPr>
                              <m:t>𝑃</m:t>
                            </m:r>
                          </m:e>
                          <m:sup>
                            <m:r>
                              <a:rPr lang="es-PE" i="1">
                                <a:latin typeface="Cambria Math" panose="02040503050406030204" pitchFamily="18" charset="0"/>
                              </a:rPr>
                              <m:t>2</m:t>
                            </m:r>
                          </m:sup>
                        </m:sSup>
                        <m:r>
                          <a:rPr lang="es-PE" i="1">
                            <a:latin typeface="Cambria Math" panose="02040503050406030204" pitchFamily="18" charset="0"/>
                          </a:rPr>
                          <m:t>+</m:t>
                        </m:r>
                        <m:sSup>
                          <m:sSupPr>
                            <m:ctrlPr>
                              <a:rPr lang="es-PE" i="1">
                                <a:latin typeface="Cambria Math" panose="02040503050406030204" pitchFamily="18" charset="0"/>
                              </a:rPr>
                            </m:ctrlPr>
                          </m:sSupPr>
                          <m:e>
                            <m:r>
                              <a:rPr lang="es-PE" i="1">
                                <a:latin typeface="Cambria Math" panose="02040503050406030204" pitchFamily="18" charset="0"/>
                              </a:rPr>
                              <m:t>𝑄</m:t>
                            </m:r>
                          </m:e>
                          <m:sup>
                            <m:r>
                              <a:rPr lang="es-PE" i="1">
                                <a:latin typeface="Cambria Math" panose="02040503050406030204" pitchFamily="18" charset="0"/>
                              </a:rPr>
                              <m:t>2</m:t>
                            </m:r>
                          </m:sup>
                        </m:sSup>
                      </m:e>
                    </m:d>
                    <m:r>
                      <a:rPr lang="es-PE" i="1">
                        <a:latin typeface="Cambria Math" panose="02040503050406030204" pitchFamily="18" charset="0"/>
                      </a:rPr>
                      <m:t>≥0</m:t>
                    </m:r>
                  </m:oMath>
                </a14:m>
                <a:endParaRPr lang="es-PE" dirty="0" smtClean="0"/>
              </a:p>
              <a:p>
                <a:endParaRPr lang="es-PE" dirty="0" smtClean="0"/>
              </a:p>
              <a:p>
                <a14:m>
                  <m:oMath xmlns:m="http://schemas.openxmlformats.org/officeDocument/2006/math">
                    <m:r>
                      <a:rPr lang="es-PE" i="1">
                        <a:latin typeface="Cambria Math" panose="02040503050406030204" pitchFamily="18" charset="0"/>
                      </a:rPr>
                      <m:t>−</m:t>
                    </m:r>
                    <m:sSup>
                      <m:sSupPr>
                        <m:ctrlPr>
                          <a:rPr lang="es-PE" i="1">
                            <a:latin typeface="Cambria Math" panose="02040503050406030204" pitchFamily="18" charset="0"/>
                          </a:rPr>
                        </m:ctrlPr>
                      </m:sSupPr>
                      <m:e>
                        <m:r>
                          <a:rPr lang="es-PE" i="1">
                            <a:latin typeface="Cambria Math" panose="02040503050406030204" pitchFamily="18" charset="0"/>
                          </a:rPr>
                          <m:t>𝑃</m:t>
                        </m:r>
                      </m:e>
                      <m:sup>
                        <m:r>
                          <a:rPr lang="es-PE" i="1">
                            <a:latin typeface="Cambria Math" panose="02040503050406030204" pitchFamily="18" charset="0"/>
                          </a:rPr>
                          <m:t>2</m:t>
                        </m:r>
                      </m:sup>
                    </m:sSup>
                    <m:r>
                      <a:rPr lang="es-PE" i="1">
                        <a:latin typeface="Cambria Math" panose="02040503050406030204" pitchFamily="18" charset="0"/>
                      </a:rPr>
                      <m:t>−</m:t>
                    </m:r>
                    <m:f>
                      <m:fPr>
                        <m:ctrlPr>
                          <a:rPr lang="es-PE" i="1">
                            <a:latin typeface="Cambria Math" panose="02040503050406030204" pitchFamily="18" charset="0"/>
                          </a:rPr>
                        </m:ctrlPr>
                      </m:fPr>
                      <m:num>
                        <m:sSup>
                          <m:sSupPr>
                            <m:ctrlPr>
                              <a:rPr lang="es-PE" i="1">
                                <a:latin typeface="Cambria Math" panose="02040503050406030204" pitchFamily="18" charset="0"/>
                              </a:rPr>
                            </m:ctrlPr>
                          </m:sSupPr>
                          <m:e>
                            <m:r>
                              <a:rPr lang="es-PE" i="1">
                                <a:latin typeface="Cambria Math" panose="02040503050406030204" pitchFamily="18" charset="0"/>
                              </a:rPr>
                              <m:t>𝐸</m:t>
                            </m:r>
                          </m:e>
                          <m:sup>
                            <m:r>
                              <a:rPr lang="es-PE" i="1">
                                <a:latin typeface="Cambria Math" panose="02040503050406030204" pitchFamily="18" charset="0"/>
                              </a:rPr>
                              <m:t>2</m:t>
                            </m:r>
                          </m:sup>
                        </m:sSup>
                      </m:num>
                      <m:den>
                        <m:r>
                          <a:rPr lang="es-PE" i="1">
                            <a:latin typeface="Cambria Math" panose="02040503050406030204" pitchFamily="18" charset="0"/>
                          </a:rPr>
                          <m:t>𝑋</m:t>
                        </m:r>
                      </m:den>
                    </m:f>
                    <m:r>
                      <a:rPr lang="es-PE" i="1">
                        <a:latin typeface="Cambria Math" panose="02040503050406030204" pitchFamily="18" charset="0"/>
                      </a:rPr>
                      <m:t>𝑄</m:t>
                    </m:r>
                    <m:r>
                      <a:rPr lang="es-PE" i="1">
                        <a:latin typeface="Cambria Math" panose="02040503050406030204" pitchFamily="18" charset="0"/>
                      </a:rPr>
                      <m:t>+</m:t>
                    </m:r>
                    <m:sSup>
                      <m:sSupPr>
                        <m:ctrlPr>
                          <a:rPr lang="es-PE" i="1">
                            <a:latin typeface="Cambria Math" panose="02040503050406030204" pitchFamily="18" charset="0"/>
                          </a:rPr>
                        </m:ctrlPr>
                      </m:sSupPr>
                      <m:e>
                        <m:r>
                          <a:rPr lang="es-PE" i="1">
                            <a:latin typeface="Cambria Math" panose="02040503050406030204" pitchFamily="18" charset="0"/>
                          </a:rPr>
                          <m:t>(</m:t>
                        </m:r>
                        <m:f>
                          <m:fPr>
                            <m:ctrlPr>
                              <a:rPr lang="es-PE" i="1">
                                <a:latin typeface="Cambria Math" panose="02040503050406030204" pitchFamily="18" charset="0"/>
                              </a:rPr>
                            </m:ctrlPr>
                          </m:fPr>
                          <m:num>
                            <m:sSup>
                              <m:sSupPr>
                                <m:ctrlPr>
                                  <a:rPr lang="es-PE" i="1">
                                    <a:latin typeface="Cambria Math" panose="02040503050406030204" pitchFamily="18" charset="0"/>
                                  </a:rPr>
                                </m:ctrlPr>
                              </m:sSupPr>
                              <m:e>
                                <m:r>
                                  <a:rPr lang="es-PE" i="1">
                                    <a:latin typeface="Cambria Math" panose="02040503050406030204" pitchFamily="18" charset="0"/>
                                  </a:rPr>
                                  <m:t>𝐸</m:t>
                                </m:r>
                              </m:e>
                              <m:sup>
                                <m:r>
                                  <a:rPr lang="es-PE" i="1">
                                    <a:latin typeface="Cambria Math" panose="02040503050406030204" pitchFamily="18" charset="0"/>
                                  </a:rPr>
                                  <m:t>2</m:t>
                                </m:r>
                              </m:sup>
                            </m:sSup>
                          </m:num>
                          <m:den>
                            <m:r>
                              <a:rPr lang="es-PE" i="1">
                                <a:latin typeface="Cambria Math" panose="02040503050406030204" pitchFamily="18" charset="0"/>
                              </a:rPr>
                              <m:t>2</m:t>
                            </m:r>
                            <m:r>
                              <a:rPr lang="es-PE" i="1">
                                <a:latin typeface="Cambria Math" panose="02040503050406030204" pitchFamily="18" charset="0"/>
                              </a:rPr>
                              <m:t>𝑋</m:t>
                            </m:r>
                          </m:den>
                        </m:f>
                        <m:r>
                          <a:rPr lang="es-PE" i="1">
                            <a:latin typeface="Cambria Math" panose="02040503050406030204" pitchFamily="18" charset="0"/>
                          </a:rPr>
                          <m:t>)</m:t>
                        </m:r>
                      </m:e>
                      <m:sup>
                        <m:r>
                          <a:rPr lang="es-PE" i="1">
                            <a:latin typeface="Cambria Math" panose="02040503050406030204" pitchFamily="18" charset="0"/>
                          </a:rPr>
                          <m:t>2</m:t>
                        </m:r>
                      </m:sup>
                    </m:sSup>
                    <m:r>
                      <a:rPr lang="es-PE" i="1">
                        <a:latin typeface="Cambria Math" panose="02040503050406030204" pitchFamily="18" charset="0"/>
                      </a:rPr>
                      <m:t>≥0</m:t>
                    </m:r>
                  </m:oMath>
                </a14:m>
                <a:endParaRPr lang="es-PE" dirty="0" smtClean="0"/>
              </a:p>
              <a:p>
                <a:pPr marL="0" indent="0">
                  <a:buNone/>
                </a:pPr>
                <a:endParaRPr lang="es-PE" dirty="0"/>
              </a:p>
            </p:txBody>
          </p:sp>
        </mc:Choice>
        <mc:Fallback xmlns="">
          <p:sp>
            <p:nvSpPr>
              <p:cNvPr id="3" name="Marcador de contenido 2"/>
              <p:cNvSpPr>
                <a:spLocks noGrp="1" noRot="1" noChangeAspect="1" noMove="1" noResize="1" noEditPoints="1" noAdjustHandles="1" noChangeArrowheads="1" noChangeShapeType="1" noTextEdit="1"/>
              </p:cNvSpPr>
              <p:nvPr>
                <p:ph idx="1"/>
              </p:nvPr>
            </p:nvSpPr>
            <p:spPr>
              <a:blipFill rotWithShape="0">
                <a:blip r:embed="rId2"/>
                <a:stretch>
                  <a:fillRect/>
                </a:stretch>
              </a:blipFill>
            </p:spPr>
            <p:txBody>
              <a:bodyPr/>
              <a:lstStyle/>
              <a:p>
                <a:r>
                  <a:rPr lang="es-PE">
                    <a:noFill/>
                  </a:rPr>
                  <a:t> </a:t>
                </a:r>
              </a:p>
            </p:txBody>
          </p:sp>
        </mc:Fallback>
      </mc:AlternateContent>
      <p:pic>
        <p:nvPicPr>
          <p:cNvPr id="4" name="Imagen 3"/>
          <p:cNvPicPr/>
          <p:nvPr/>
        </p:nvPicPr>
        <p:blipFill rotWithShape="1">
          <a:blip r:embed="rId3" cstate="print">
            <a:extLst>
              <a:ext uri="{28A0092B-C50C-407E-A947-70E740481C1C}">
                <a14:useLocalDpi xmlns:a14="http://schemas.microsoft.com/office/drawing/2010/main" val="0"/>
              </a:ext>
            </a:extLst>
          </a:blip>
          <a:srcRect l="6532"/>
          <a:stretch/>
        </p:blipFill>
        <p:spPr bwMode="auto">
          <a:xfrm>
            <a:off x="7442523" y="3808072"/>
            <a:ext cx="4166884" cy="2509544"/>
          </a:xfrm>
          <a:prstGeom prst="rect">
            <a:avLst/>
          </a:prstGeom>
          <a:ln w="19050" cap="sq">
            <a:solidFill>
              <a:srgbClr val="000000"/>
            </a:solidFill>
            <a:miter lim="800000"/>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0212699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PE"/>
          </a:p>
        </p:txBody>
      </p:sp>
      <p:pic>
        <p:nvPicPr>
          <p:cNvPr id="4" name="Marcador de contenido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478929" y="436626"/>
            <a:ext cx="9247996" cy="5814378"/>
          </a:xfrm>
          <a:prstGeom prst="rect">
            <a:avLst/>
          </a:prstGeom>
          <a:ln w="19050" cap="sq">
            <a:solidFill>
              <a:srgbClr val="000000"/>
            </a:solidFill>
            <a:miter lim="800000"/>
          </a:ln>
          <a:effectLst/>
        </p:spPr>
      </p:pic>
      <p:pic>
        <p:nvPicPr>
          <p:cNvPr id="5" name="Imagen 4"/>
          <p:cNvPicPr/>
          <p:nvPr/>
        </p:nvPicPr>
        <p:blipFill rotWithShape="1">
          <a:blip r:embed="rId3" cstate="print">
            <a:extLst>
              <a:ext uri="{28A0092B-C50C-407E-A947-70E740481C1C}">
                <a14:useLocalDpi xmlns:a14="http://schemas.microsoft.com/office/drawing/2010/main" val="0"/>
              </a:ext>
            </a:extLst>
          </a:blip>
          <a:srcRect l="6532"/>
          <a:stretch/>
        </p:blipFill>
        <p:spPr bwMode="auto">
          <a:xfrm>
            <a:off x="8148577" y="4390396"/>
            <a:ext cx="3831219" cy="2158713"/>
          </a:xfrm>
          <a:prstGeom prst="rect">
            <a:avLst/>
          </a:prstGeom>
          <a:ln w="19050" cap="sq">
            <a:solidFill>
              <a:srgbClr val="000000"/>
            </a:solidFill>
            <a:miter lim="800000"/>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7764194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Marcador de contenido 2"/>
              <p:cNvSpPr>
                <a:spLocks noGrp="1"/>
              </p:cNvSpPr>
              <p:nvPr>
                <p:ph idx="1"/>
              </p:nvPr>
            </p:nvSpPr>
            <p:spPr>
              <a:xfrm>
                <a:off x="335841" y="162047"/>
                <a:ext cx="10515600" cy="937548"/>
              </a:xfrm>
            </p:spPr>
            <p:txBody>
              <a:bodyPr>
                <a:normAutofit fontScale="85000" lnSpcReduction="10000"/>
              </a:bodyPr>
              <a:lstStyle/>
              <a:p>
                <a14:m>
                  <m:oMath xmlns:m="http://schemas.openxmlformats.org/officeDocument/2006/math">
                    <m:r>
                      <a:rPr lang="es-PE" sz="2400" i="1">
                        <a:latin typeface="Cambria Math" panose="02040503050406030204" pitchFamily="18" charset="0"/>
                      </a:rPr>
                      <m:t>𝑉</m:t>
                    </m:r>
                    <m:r>
                      <a:rPr lang="es-PE" sz="2400" i="1">
                        <a:latin typeface="Cambria Math" panose="02040503050406030204" pitchFamily="18" charset="0"/>
                      </a:rPr>
                      <m:t>=</m:t>
                    </m:r>
                    <m:rad>
                      <m:radPr>
                        <m:degHide m:val="on"/>
                        <m:ctrlPr>
                          <a:rPr lang="es-PE" sz="2400" i="1">
                            <a:latin typeface="Cambria Math" panose="02040503050406030204" pitchFamily="18" charset="0"/>
                          </a:rPr>
                        </m:ctrlPr>
                      </m:radPr>
                      <m:deg/>
                      <m:e>
                        <m:f>
                          <m:fPr>
                            <m:ctrlPr>
                              <a:rPr lang="es-PE" sz="2400" i="1">
                                <a:latin typeface="Cambria Math" panose="02040503050406030204" pitchFamily="18" charset="0"/>
                              </a:rPr>
                            </m:ctrlPr>
                          </m:fPr>
                          <m:num>
                            <m:sSup>
                              <m:sSupPr>
                                <m:ctrlPr>
                                  <a:rPr lang="es-PE" sz="2400" i="1">
                                    <a:latin typeface="Cambria Math" panose="02040503050406030204" pitchFamily="18" charset="0"/>
                                  </a:rPr>
                                </m:ctrlPr>
                              </m:sSupPr>
                              <m:e>
                                <m:r>
                                  <a:rPr lang="es-PE" sz="2400" i="1">
                                    <a:latin typeface="Cambria Math" panose="02040503050406030204" pitchFamily="18" charset="0"/>
                                  </a:rPr>
                                  <m:t>𝐸</m:t>
                                </m:r>
                              </m:e>
                              <m:sup>
                                <m:r>
                                  <a:rPr lang="es-PE" sz="2400" i="1">
                                    <a:latin typeface="Cambria Math" panose="02040503050406030204" pitchFamily="18" charset="0"/>
                                  </a:rPr>
                                  <m:t>2</m:t>
                                </m:r>
                              </m:sup>
                            </m:sSup>
                          </m:num>
                          <m:den>
                            <m:r>
                              <a:rPr lang="es-PE" sz="2400" i="1">
                                <a:latin typeface="Cambria Math" panose="02040503050406030204" pitchFamily="18" charset="0"/>
                              </a:rPr>
                              <m:t>2</m:t>
                            </m:r>
                          </m:den>
                        </m:f>
                        <m:r>
                          <a:rPr lang="es-PE" sz="2400" i="1">
                            <a:latin typeface="Cambria Math" panose="02040503050406030204" pitchFamily="18" charset="0"/>
                          </a:rPr>
                          <m:t>−</m:t>
                        </m:r>
                        <m:r>
                          <a:rPr lang="es-PE" sz="2400" i="1">
                            <a:latin typeface="Cambria Math" panose="02040503050406030204" pitchFamily="18" charset="0"/>
                          </a:rPr>
                          <m:t>𝑄𝑋</m:t>
                        </m:r>
                        <m:r>
                          <a:rPr lang="es-PE" sz="2400" i="1">
                            <a:latin typeface="Cambria Math" panose="02040503050406030204" pitchFamily="18" charset="0"/>
                          </a:rPr>
                          <m:t>±</m:t>
                        </m:r>
                        <m:rad>
                          <m:radPr>
                            <m:degHide m:val="on"/>
                            <m:ctrlPr>
                              <a:rPr lang="es-PE" sz="2400" i="1">
                                <a:latin typeface="Cambria Math" panose="02040503050406030204" pitchFamily="18" charset="0"/>
                              </a:rPr>
                            </m:ctrlPr>
                          </m:radPr>
                          <m:deg/>
                          <m:e>
                            <m:f>
                              <m:fPr>
                                <m:ctrlPr>
                                  <a:rPr lang="es-PE" sz="2400" i="1">
                                    <a:latin typeface="Cambria Math" panose="02040503050406030204" pitchFamily="18" charset="0"/>
                                  </a:rPr>
                                </m:ctrlPr>
                              </m:fPr>
                              <m:num>
                                <m:sSup>
                                  <m:sSupPr>
                                    <m:ctrlPr>
                                      <a:rPr lang="es-PE" sz="2400" i="1">
                                        <a:latin typeface="Cambria Math" panose="02040503050406030204" pitchFamily="18" charset="0"/>
                                      </a:rPr>
                                    </m:ctrlPr>
                                  </m:sSupPr>
                                  <m:e>
                                    <m:r>
                                      <a:rPr lang="es-PE" sz="2400" i="1">
                                        <a:latin typeface="Cambria Math" panose="02040503050406030204" pitchFamily="18" charset="0"/>
                                      </a:rPr>
                                      <m:t>𝐸</m:t>
                                    </m:r>
                                  </m:e>
                                  <m:sup>
                                    <m:r>
                                      <a:rPr lang="es-PE" sz="2400" i="1">
                                        <a:latin typeface="Cambria Math" panose="02040503050406030204" pitchFamily="18" charset="0"/>
                                      </a:rPr>
                                      <m:t>4</m:t>
                                    </m:r>
                                  </m:sup>
                                </m:sSup>
                              </m:num>
                              <m:den>
                                <m:r>
                                  <a:rPr lang="es-PE" sz="2400" i="1">
                                    <a:latin typeface="Cambria Math" panose="02040503050406030204" pitchFamily="18" charset="0"/>
                                  </a:rPr>
                                  <m:t>4</m:t>
                                </m:r>
                              </m:den>
                            </m:f>
                            <m:r>
                              <a:rPr lang="es-PE" sz="2400" i="1">
                                <a:latin typeface="Cambria Math" panose="02040503050406030204" pitchFamily="18" charset="0"/>
                              </a:rPr>
                              <m:t>−</m:t>
                            </m:r>
                            <m:sSup>
                              <m:sSupPr>
                                <m:ctrlPr>
                                  <a:rPr lang="es-PE" sz="2400" i="1">
                                    <a:latin typeface="Cambria Math" panose="02040503050406030204" pitchFamily="18" charset="0"/>
                                  </a:rPr>
                                </m:ctrlPr>
                              </m:sSupPr>
                              <m:e>
                                <m:r>
                                  <a:rPr lang="es-PE" sz="2400" i="1">
                                    <a:latin typeface="Cambria Math" panose="02040503050406030204" pitchFamily="18" charset="0"/>
                                  </a:rPr>
                                  <m:t>𝑋</m:t>
                                </m:r>
                              </m:e>
                              <m:sup>
                                <m:r>
                                  <a:rPr lang="es-PE" sz="2400" i="1">
                                    <a:latin typeface="Cambria Math" panose="02040503050406030204" pitchFamily="18" charset="0"/>
                                  </a:rPr>
                                  <m:t>2</m:t>
                                </m:r>
                              </m:sup>
                            </m:sSup>
                            <m:sSup>
                              <m:sSupPr>
                                <m:ctrlPr>
                                  <a:rPr lang="es-PE" sz="2400" i="1">
                                    <a:latin typeface="Cambria Math" panose="02040503050406030204" pitchFamily="18" charset="0"/>
                                  </a:rPr>
                                </m:ctrlPr>
                              </m:sSupPr>
                              <m:e>
                                <m:r>
                                  <a:rPr lang="es-PE" sz="2400" i="1">
                                    <a:latin typeface="Cambria Math" panose="02040503050406030204" pitchFamily="18" charset="0"/>
                                  </a:rPr>
                                  <m:t>𝑃</m:t>
                                </m:r>
                              </m:e>
                              <m:sup>
                                <m:r>
                                  <a:rPr lang="es-PE" sz="2400" i="1">
                                    <a:latin typeface="Cambria Math" panose="02040503050406030204" pitchFamily="18" charset="0"/>
                                  </a:rPr>
                                  <m:t>2</m:t>
                                </m:r>
                              </m:sup>
                            </m:sSup>
                            <m:r>
                              <a:rPr lang="es-PE" sz="2400" i="1">
                                <a:latin typeface="Cambria Math" panose="02040503050406030204" pitchFamily="18" charset="0"/>
                              </a:rPr>
                              <m:t>−</m:t>
                            </m:r>
                            <m:sSup>
                              <m:sSupPr>
                                <m:ctrlPr>
                                  <a:rPr lang="es-PE" sz="2400" i="1">
                                    <a:latin typeface="Cambria Math" panose="02040503050406030204" pitchFamily="18" charset="0"/>
                                  </a:rPr>
                                </m:ctrlPr>
                              </m:sSupPr>
                              <m:e>
                                <m:r>
                                  <a:rPr lang="es-PE" sz="2400" i="1">
                                    <a:latin typeface="Cambria Math" panose="02040503050406030204" pitchFamily="18" charset="0"/>
                                  </a:rPr>
                                  <m:t>𝑋𝐸</m:t>
                                </m:r>
                              </m:e>
                              <m:sup>
                                <m:r>
                                  <a:rPr lang="es-PE" sz="2400" i="1">
                                    <a:latin typeface="Cambria Math" panose="02040503050406030204" pitchFamily="18" charset="0"/>
                                  </a:rPr>
                                  <m:t>2</m:t>
                                </m:r>
                              </m:sup>
                            </m:sSup>
                            <m:r>
                              <a:rPr lang="es-PE" sz="2400" i="1">
                                <a:latin typeface="Cambria Math" panose="02040503050406030204" pitchFamily="18" charset="0"/>
                              </a:rPr>
                              <m:t>𝑄</m:t>
                            </m:r>
                          </m:e>
                        </m:rad>
                      </m:e>
                    </m:rad>
                  </m:oMath>
                </a14:m>
                <a:endParaRPr lang="es-PE" sz="2400" dirty="0"/>
              </a:p>
            </p:txBody>
          </p:sp>
        </mc:Choice>
        <mc:Fallback xmlns="">
          <p:sp>
            <p:nvSpPr>
              <p:cNvPr id="3" name="Marcador de contenido 2"/>
              <p:cNvSpPr>
                <a:spLocks noGrp="1" noRot="1" noChangeAspect="1" noMove="1" noResize="1" noEditPoints="1" noAdjustHandles="1" noChangeArrowheads="1" noChangeShapeType="1" noTextEdit="1"/>
              </p:cNvSpPr>
              <p:nvPr>
                <p:ph idx="1"/>
              </p:nvPr>
            </p:nvSpPr>
            <p:spPr>
              <a:xfrm>
                <a:off x="335841" y="162047"/>
                <a:ext cx="10515600" cy="937548"/>
              </a:xfrm>
              <a:blipFill rotWithShape="0">
                <a:blip r:embed="rId2"/>
                <a:stretch>
                  <a:fillRect/>
                </a:stretch>
              </a:blipFill>
            </p:spPr>
            <p:txBody>
              <a:bodyPr/>
              <a:lstStyle/>
              <a:p>
                <a:r>
                  <a:rPr lang="es-PE">
                    <a:noFill/>
                  </a:rPr>
                  <a:t> </a:t>
                </a:r>
              </a:p>
            </p:txBody>
          </p:sp>
        </mc:Fallback>
      </mc:AlternateContent>
      <p:pic>
        <p:nvPicPr>
          <p:cNvPr id="4" name="Imagen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6966" y="1273215"/>
            <a:ext cx="9274112" cy="5116010"/>
          </a:xfrm>
          <a:prstGeom prst="rect">
            <a:avLst/>
          </a:prstGeom>
          <a:ln w="19050" cap="sq">
            <a:solidFill>
              <a:srgbClr val="000000"/>
            </a:solidFill>
            <a:miter lim="800000"/>
          </a:ln>
          <a:effectLst/>
        </p:spPr>
      </p:pic>
      <p:pic>
        <p:nvPicPr>
          <p:cNvPr id="5" name="Imagen 4"/>
          <p:cNvPicPr/>
          <p:nvPr/>
        </p:nvPicPr>
        <p:blipFill rotWithShape="1">
          <a:blip r:embed="rId4" cstate="print">
            <a:extLst>
              <a:ext uri="{28A0092B-C50C-407E-A947-70E740481C1C}">
                <a14:useLocalDpi xmlns:a14="http://schemas.microsoft.com/office/drawing/2010/main" val="0"/>
              </a:ext>
            </a:extLst>
          </a:blip>
          <a:srcRect l="6532"/>
          <a:stretch/>
        </p:blipFill>
        <p:spPr bwMode="auto">
          <a:xfrm>
            <a:off x="8171726" y="162047"/>
            <a:ext cx="3831219" cy="2158713"/>
          </a:xfrm>
          <a:prstGeom prst="rect">
            <a:avLst/>
          </a:prstGeom>
          <a:ln w="19050" cap="sq">
            <a:solidFill>
              <a:srgbClr val="000000"/>
            </a:solidFill>
            <a:miter lim="800000"/>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3884769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PE"/>
          </a:p>
        </p:txBody>
      </p:sp>
      <p:pic>
        <p:nvPicPr>
          <p:cNvPr id="4" name="Marcador de contenido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49962" y="365760"/>
            <a:ext cx="10292525" cy="6139211"/>
          </a:xfrm>
          <a:prstGeom prst="rect">
            <a:avLst/>
          </a:prstGeom>
          <a:ln w="19050" cap="sq">
            <a:solidFill>
              <a:srgbClr val="000000"/>
            </a:solidFill>
            <a:miter lim="800000"/>
          </a:ln>
          <a:effectLst/>
        </p:spPr>
      </p:pic>
      <p:pic>
        <p:nvPicPr>
          <p:cNvPr id="5" name="Imagen 4"/>
          <p:cNvPicPr/>
          <p:nvPr/>
        </p:nvPicPr>
        <p:blipFill rotWithShape="1">
          <a:blip r:embed="rId3" cstate="print">
            <a:extLst>
              <a:ext uri="{28A0092B-C50C-407E-A947-70E740481C1C}">
                <a14:useLocalDpi xmlns:a14="http://schemas.microsoft.com/office/drawing/2010/main" val="0"/>
              </a:ext>
            </a:extLst>
          </a:blip>
          <a:srcRect l="6532"/>
          <a:stretch/>
        </p:blipFill>
        <p:spPr bwMode="auto">
          <a:xfrm>
            <a:off x="8218025" y="4346258"/>
            <a:ext cx="3831219" cy="2158713"/>
          </a:xfrm>
          <a:prstGeom prst="rect">
            <a:avLst/>
          </a:prstGeom>
          <a:ln w="19050" cap="sq">
            <a:solidFill>
              <a:srgbClr val="000000"/>
            </a:solidFill>
            <a:miter lim="800000"/>
          </a:ln>
          <a:effectLst/>
          <a:extLst>
            <a:ext uri="{53640926-AAD7-44D8-BBD7-CCE9431645EC}">
              <a14:shadowObscured xmlns:a14="http://schemas.microsoft.com/office/drawing/2010/main"/>
            </a:ext>
          </a:extLst>
        </p:spPr>
      </p:pic>
      <p:sp>
        <p:nvSpPr>
          <p:cNvPr id="3" name="Elipse 2"/>
          <p:cNvSpPr/>
          <p:nvPr/>
        </p:nvSpPr>
        <p:spPr>
          <a:xfrm>
            <a:off x="3791713" y="1938528"/>
            <a:ext cx="140208" cy="128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129757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33333E-6 1.85185E-6 L 3.33333E-6 0.00023 C 0.00065 0.00116 0.00169 -0.00046 0.0026 0.00069 C 0.00312 0.00116 0.00442 0.00023 0.00481 0.00116 C 0.00586 0.00162 0.00638 0.00116 0.0069 0.00185 C 0.00742 0.00185 0.00885 0.00231 0.00898 0.00324 C 0.01067 0.00486 0.01028 0.0044 0.01172 0.00509 C 0.01224 0.00555 0.01276 0.0044 0.01276 0.00486 C 0.01328 0.00509 0.01276 0.00602 0.01328 0.00648 C 0.01497 0.00717 0.0164 0.00648 0.01744 0.00764 C 0.01927 0.00879 0.01979 0.00879 0.02135 0.00972 C 0.02187 0.00972 0.02252 0.00879 0.02382 0.00926 C 0.02435 0.00926 0.02513 0.01204 0.02565 0.0125 C 0.02669 0.01296 0.02721 0.0125 0.02838 0.01296 C 0.0289 0.01366 0.02942 0.01342 0.03047 0.01412 C 0.03099 0.01412 0.03203 0.01528 0.03294 0.01574 C 0.03359 0.0162 0.03411 0.0162 0.03476 0.01666 C 0.0358 0.0169 0.03737 0.01829 0.03867 0.01898 C 0.03945 0.01944 0.04153 0.01991 0.04218 0.01991 C 0.04271 0.0206 0.0444 0.01991 0.04479 0.0206 C 0.04583 0.02106 0.0483 0.02315 0.04961 0.02384 C 0.05338 0.02916 0.05286 0.0243 0.05286 0.02639 C 0.05312 0.02847 0.05612 0.02754 0.05599 0.02916 C 0.0556 0.03079 0.05872 0.03009 0.05937 0.03079 C 0.05976 0.03125 0.06041 0.03171 0.06093 0.03171 C 0.06146 0.03287 0.06276 0.03287 0.06328 0.03333 C 0.06523 0.03449 0.06276 0.03287 0.06523 0.03333 C 0.06679 0.03819 0.06575 0.03565 0.06888 0.03773 C 0.06953 0.03773 0.07096 0.03866 0.07109 0.03866 C 0.07161 0.03889 0.07239 0.03889 0.07291 0.03935 C 0.07396 0.03935 0.07369 0.04028 0.07474 0.04028 C 0.07643 0.04097 0.07591 0.04097 0.07695 0.04143 C 0.07747 0.0419 0.07916 0.04305 0.07916 0.04305 C 0.08021 0.04352 0.08021 0.0456 0.08073 0.0456 C 0.08333 0.04676 0.08554 0.04884 0.08554 0.04907 C 0.08685 0.04954 0.08984 0.05324 0.09088 0.0537 C 0.09244 0.05486 0.09414 0.05602 0.09557 0.05694 C 0.09648 0.05764 0.09726 0.06018 0.09856 0.06065 C 0.09896 0.06134 0.0983 0.0625 0.09896 0.06296 C 0.1 0.06296 0.10078 0.06389 0.10156 0.06389 C 0.10208 0.06458 0.1026 0.06458 0.10312 0.06504 C 0.10742 0.06713 0.10104 0.06389 0.10612 0.06666 C 0.10716 0.06782 0.10794 0.06875 0.10911 0.06944 C 0.10963 0.06991 0.11015 0.06991 0.11067 0.07037 C 0.11119 0.07037 0.11172 0.07083 0.11198 0.07106 C 0.1125 0.07153 0.11302 0.07268 0.1138 0.07315 C 0.11432 0.07361 0.11497 0.07315 0.11549 0.07407 C 0.11575 0.07407 0.11575 0.07523 0.11601 0.07569 C 0.11705 0.07731 0.11757 0.07847 0.11862 0.07963 C 0.11914 0.08009 0.11927 0.08125 0.12005 0.08171 C 0.12213 0.08426 0.12031 0.08171 0.12239 0.08495 C 0.12343 0.08588 0.12487 0.0875 0.12539 0.08912 C 0.12591 0.08912 0.12617 0.09028 0.12669 0.09074 C 0.12747 0.09305 0.12773 0.09444 0.12942 0.0956 C 0.13047 0.09676 0.12994 0.09676 0.13151 0.09884 L 0.13151 0.0993 C 0.13229 0.10092 0.13476 0.10092 0.13476 0.10254 C 0.13502 0.1037 0.13502 0.10416 0.13528 0.10486 C 0.1358 0.10579 0.13632 0.10579 0.13659 0.10648 C 0.13789 0.11389 0.1358 0.10324 0.13841 0.11018 C 0.13854 0.11111 0.13854 0.11227 0.13854 0.11273 C 0.13893 0.11389 0.13932 0.11435 0.13958 0.11551 C 0.1414 0.12291 0.13906 0.11713 0.14166 0.12291 C 0.14166 0.12407 0.14192 0.12569 0.14244 0.12731 C 0.14271 0.12778 0.14297 0.12847 0.14323 0.1294 C 0.1444 0.1331 0.14388 0.13264 0.1444 0.13588 C 0.14492 0.13842 0.14544 0.14074 0.1457 0.14282 C 0.14596 0.14329 0.14596 0.14398 0.14622 0.14491 C 0.14648 0.14722 0.14648 0.14977 0.14648 0.15254 C 0.14648 0.15301 0.147 0.15347 0.147 0.15463 C 0.147 0.15625 0.147 0.15787 0.14752 0.15995 C 0.14752 0.16111 0.1483 0.16435 0.1483 0.16435 C 0.14804 0.16528 0.14909 0.16643 0.14882 0.1669 C 0.14856 0.16759 0.147 0.16759 0.14648 0.16805 C 0.14622 0.16852 0.14935 0.17014 0.14935 0.1706 C 0.14961 0.17014 0.1483 0.17014 0.14856 0.17014 " pathEditMode="relative" rAng="0" ptsTypes="AAAAAAAAAAAAAAAAAAAAAAAAAAAAAAAAAAAAAAAAAAAAAAAAAAAAAAAAAAAAAAAAAAAAAAAAAAAA">
                                      <p:cBhvr>
                                        <p:cTn id="6" dur="10000" fill="hold"/>
                                        <p:tgtEl>
                                          <p:spTgt spid="3"/>
                                        </p:tgtEl>
                                        <p:attrNameLst>
                                          <p:attrName>ppt_x</p:attrName>
                                          <p:attrName>ppt_y</p:attrName>
                                        </p:attrNameLst>
                                      </p:cBhvr>
                                      <p:rCtr x="7474" y="85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9563" r="10200" b="6933"/>
          <a:stretch/>
        </p:blipFill>
        <p:spPr>
          <a:xfrm>
            <a:off x="706055" y="2650603"/>
            <a:ext cx="6464427" cy="3356658"/>
          </a:xfrm>
          <a:prstGeom prst="rect">
            <a:avLst/>
          </a:prstGeom>
        </p:spPr>
      </p:pic>
      <p:pic>
        <p:nvPicPr>
          <p:cNvPr id="3" name="Imagen 2"/>
          <p:cNvPicPr/>
          <p:nvPr/>
        </p:nvPicPr>
        <p:blipFill>
          <a:blip r:embed="rId3">
            <a:extLst>
              <a:ext uri="{28A0092B-C50C-407E-A947-70E740481C1C}">
                <a14:useLocalDpi xmlns:a14="http://schemas.microsoft.com/office/drawing/2010/main" val="0"/>
              </a:ext>
            </a:extLst>
          </a:blip>
          <a:srcRect/>
          <a:stretch>
            <a:fillRect/>
          </a:stretch>
        </p:blipFill>
        <p:spPr bwMode="auto">
          <a:xfrm>
            <a:off x="7606004" y="0"/>
            <a:ext cx="4315919" cy="6598856"/>
          </a:xfrm>
          <a:prstGeom prst="rect">
            <a:avLst/>
          </a:prstGeom>
          <a:ln w="19050" cap="sq" cmpd="thickThin">
            <a:solidFill>
              <a:srgbClr val="000000"/>
            </a:solidFill>
            <a:prstDash val="solid"/>
            <a:miter lim="800000"/>
          </a:ln>
          <a:effectLst>
            <a:innerShdw blurRad="76200">
              <a:srgbClr val="000000"/>
            </a:innerShdw>
          </a:effectLst>
        </p:spPr>
      </p:pic>
      <mc:AlternateContent xmlns:mc="http://schemas.openxmlformats.org/markup-compatibility/2006" xmlns:a14="http://schemas.microsoft.com/office/drawing/2010/main">
        <mc:Choice Requires="a14">
          <p:sp>
            <p:nvSpPr>
              <p:cNvPr id="4" name="Título 1"/>
              <p:cNvSpPr>
                <a:spLocks noGrp="1"/>
              </p:cNvSpPr>
              <p:nvPr>
                <p:ph type="title"/>
              </p:nvPr>
            </p:nvSpPr>
            <p:spPr>
              <a:xfrm>
                <a:off x="845127" y="365760"/>
                <a:ext cx="6325355" cy="2007050"/>
              </a:xfrm>
            </p:spPr>
            <p:txBody>
              <a:bodyPr>
                <a:normAutofit fontScale="90000"/>
              </a:bodyPr>
              <a:lstStyle/>
              <a:p>
                <a:pPr/>
                <a14:m>
                  <m:oMathPara xmlns:m="http://schemas.openxmlformats.org/officeDocument/2006/math">
                    <m:oMathParaPr>
                      <m:jc m:val="centerGroup"/>
                    </m:oMathParaPr>
                    <m:oMath xmlns:m="http://schemas.openxmlformats.org/officeDocument/2006/math">
                      <m:sSub>
                        <m:sSubPr>
                          <m:ctrlPr>
                            <a:rPr lang="es-PE" sz="2200" i="1">
                              <a:latin typeface="Cambria Math" panose="02040503050406030204" pitchFamily="18" charset="0"/>
                            </a:rPr>
                          </m:ctrlPr>
                        </m:sSubPr>
                        <m:e>
                          <m:r>
                            <a:rPr lang="es-PE" sz="2200" i="1">
                              <a:latin typeface="Cambria Math" panose="02040503050406030204" pitchFamily="18" charset="0"/>
                            </a:rPr>
                            <m:t>𝑃</m:t>
                          </m:r>
                        </m:e>
                        <m:sub>
                          <m:r>
                            <a:rPr lang="es-PE" sz="2200" i="1">
                              <a:latin typeface="Cambria Math" panose="02040503050406030204" pitchFamily="18" charset="0"/>
                            </a:rPr>
                            <m:t>𝑖</m:t>
                          </m:r>
                        </m:sub>
                      </m:sSub>
                      <m:r>
                        <a:rPr lang="es-PE" sz="2200" i="1">
                          <a:latin typeface="Cambria Math" panose="02040503050406030204" pitchFamily="18" charset="0"/>
                        </a:rPr>
                        <m:t>=</m:t>
                      </m:r>
                      <m:sSup>
                        <m:sSupPr>
                          <m:ctrlPr>
                            <a:rPr lang="es-PE" sz="2200" i="1">
                              <a:latin typeface="Cambria Math" panose="02040503050406030204" pitchFamily="18" charset="0"/>
                            </a:rPr>
                          </m:ctrlPr>
                        </m:sSupPr>
                        <m:e>
                          <m:d>
                            <m:dPr>
                              <m:begChr m:val="|"/>
                              <m:endChr m:val="|"/>
                              <m:ctrlPr>
                                <a:rPr lang="es-PE" sz="2200" i="1">
                                  <a:latin typeface="Cambria Math" panose="02040503050406030204" pitchFamily="18" charset="0"/>
                                </a:rPr>
                              </m:ctrlPr>
                            </m:dPr>
                            <m:e>
                              <m:sSub>
                                <m:sSubPr>
                                  <m:ctrlPr>
                                    <a:rPr lang="es-PE" sz="2200" i="1">
                                      <a:latin typeface="Cambria Math" panose="02040503050406030204" pitchFamily="18" charset="0"/>
                                    </a:rPr>
                                  </m:ctrlPr>
                                </m:sSubPr>
                                <m:e>
                                  <m:r>
                                    <a:rPr lang="es-PE" sz="2200" i="1">
                                      <a:latin typeface="Cambria Math" panose="02040503050406030204" pitchFamily="18" charset="0"/>
                                    </a:rPr>
                                    <m:t>𝑉</m:t>
                                  </m:r>
                                </m:e>
                                <m:sub>
                                  <m:r>
                                    <a:rPr lang="es-PE" sz="2200" i="1">
                                      <a:latin typeface="Cambria Math" panose="02040503050406030204" pitchFamily="18" charset="0"/>
                                    </a:rPr>
                                    <m:t>𝑖</m:t>
                                  </m:r>
                                </m:sub>
                              </m:sSub>
                            </m:e>
                          </m:d>
                        </m:e>
                        <m:sup>
                          <m:r>
                            <a:rPr lang="es-PE" sz="2200" i="1">
                              <a:latin typeface="Cambria Math" panose="02040503050406030204" pitchFamily="18" charset="0"/>
                            </a:rPr>
                            <m:t>2</m:t>
                          </m:r>
                        </m:sup>
                      </m:sSup>
                      <m:sSub>
                        <m:sSubPr>
                          <m:ctrlPr>
                            <a:rPr lang="es-PE" sz="2200" i="1">
                              <a:latin typeface="Cambria Math" panose="02040503050406030204" pitchFamily="18" charset="0"/>
                            </a:rPr>
                          </m:ctrlPr>
                        </m:sSubPr>
                        <m:e>
                          <m:r>
                            <a:rPr lang="es-PE" sz="2200" i="1">
                              <a:latin typeface="Cambria Math" panose="02040503050406030204" pitchFamily="18" charset="0"/>
                            </a:rPr>
                            <m:t>𝐺</m:t>
                          </m:r>
                        </m:e>
                        <m:sub>
                          <m:r>
                            <a:rPr lang="es-PE" sz="2200" i="1">
                              <a:latin typeface="Cambria Math" panose="02040503050406030204" pitchFamily="18" charset="0"/>
                            </a:rPr>
                            <m:t>𝑖𝑖</m:t>
                          </m:r>
                        </m:sub>
                      </m:sSub>
                      <m:r>
                        <a:rPr lang="es-PE" sz="2200">
                          <a:latin typeface="Cambria Math" panose="02040503050406030204" pitchFamily="18" charset="0"/>
                        </a:rPr>
                        <m:t> </m:t>
                      </m:r>
                      <m:r>
                        <a:rPr lang="es-PE" sz="2200" i="1">
                          <a:latin typeface="Cambria Math" panose="02040503050406030204" pitchFamily="18" charset="0"/>
                        </a:rPr>
                        <m:t>+</m:t>
                      </m:r>
                      <m:nary>
                        <m:naryPr>
                          <m:chr m:val="∑"/>
                          <m:limLoc m:val="undOvr"/>
                          <m:ctrlPr>
                            <a:rPr lang="es-PE" sz="2200" i="1">
                              <a:latin typeface="Cambria Math" panose="02040503050406030204" pitchFamily="18" charset="0"/>
                            </a:rPr>
                          </m:ctrlPr>
                        </m:naryPr>
                        <m:sub>
                          <m:eqArr>
                            <m:eqArrPr>
                              <m:ctrlPr>
                                <a:rPr lang="es-PE" sz="2200" i="1">
                                  <a:latin typeface="Cambria Math" panose="02040503050406030204" pitchFamily="18" charset="0"/>
                                </a:rPr>
                              </m:ctrlPr>
                            </m:eqArrPr>
                            <m:e>
                              <m:r>
                                <a:rPr lang="es-PE" sz="2200" i="1">
                                  <a:latin typeface="Cambria Math" panose="02040503050406030204" pitchFamily="18" charset="0"/>
                                </a:rPr>
                                <m:t>𝑛</m:t>
                              </m:r>
                              <m:r>
                                <a:rPr lang="es-PE" sz="2200" i="1">
                                  <a:latin typeface="Cambria Math" panose="02040503050406030204" pitchFamily="18" charset="0"/>
                                </a:rPr>
                                <m:t>=1</m:t>
                              </m:r>
                            </m:e>
                            <m:e>
                              <m:r>
                                <a:rPr lang="es-PE" sz="2200" i="1">
                                  <a:latin typeface="Cambria Math" panose="02040503050406030204" pitchFamily="18" charset="0"/>
                                </a:rPr>
                                <m:t>𝑛</m:t>
                              </m:r>
                              <m:r>
                                <a:rPr lang="es-PE" sz="2200" i="1">
                                  <a:latin typeface="Cambria Math" panose="02040503050406030204" pitchFamily="18" charset="0"/>
                                </a:rPr>
                                <m:t>≠</m:t>
                              </m:r>
                              <m:r>
                                <a:rPr lang="es-PE" sz="2200" i="1">
                                  <a:latin typeface="Cambria Math" panose="02040503050406030204" pitchFamily="18" charset="0"/>
                                </a:rPr>
                                <m:t>𝑖</m:t>
                              </m:r>
                            </m:e>
                          </m:eqArr>
                        </m:sub>
                        <m:sup>
                          <m:r>
                            <a:rPr lang="es-PE" sz="2200" i="1">
                              <a:latin typeface="Cambria Math" panose="02040503050406030204" pitchFamily="18" charset="0"/>
                            </a:rPr>
                            <m:t>𝑁</m:t>
                          </m:r>
                        </m:sup>
                        <m:e>
                          <m:d>
                            <m:dPr>
                              <m:begChr m:val="|"/>
                              <m:endChr m:val="|"/>
                              <m:ctrlPr>
                                <a:rPr lang="es-PE" sz="2200" i="1">
                                  <a:latin typeface="Cambria Math" panose="02040503050406030204" pitchFamily="18" charset="0"/>
                                </a:rPr>
                              </m:ctrlPr>
                            </m:dPr>
                            <m:e>
                              <m:sSub>
                                <m:sSubPr>
                                  <m:ctrlPr>
                                    <a:rPr lang="es-PE" sz="2200" i="1">
                                      <a:latin typeface="Cambria Math" panose="02040503050406030204" pitchFamily="18" charset="0"/>
                                    </a:rPr>
                                  </m:ctrlPr>
                                </m:sSubPr>
                                <m:e>
                                  <m:r>
                                    <a:rPr lang="es-PE" sz="2200" i="1">
                                      <a:latin typeface="Cambria Math" panose="02040503050406030204" pitchFamily="18" charset="0"/>
                                    </a:rPr>
                                    <m:t>𝑌</m:t>
                                  </m:r>
                                </m:e>
                                <m:sub>
                                  <m:r>
                                    <a:rPr lang="es-PE" sz="2200" i="1">
                                      <a:latin typeface="Cambria Math" panose="02040503050406030204" pitchFamily="18" charset="0"/>
                                    </a:rPr>
                                    <m:t>𝑖𝑛</m:t>
                                  </m:r>
                                </m:sub>
                              </m:sSub>
                              <m:sSub>
                                <m:sSubPr>
                                  <m:ctrlPr>
                                    <a:rPr lang="es-PE" sz="2200" i="1">
                                      <a:latin typeface="Cambria Math" panose="02040503050406030204" pitchFamily="18" charset="0"/>
                                    </a:rPr>
                                  </m:ctrlPr>
                                </m:sSubPr>
                                <m:e>
                                  <m:r>
                                    <a:rPr lang="es-PE" sz="2200" i="1">
                                      <a:latin typeface="Cambria Math" panose="02040503050406030204" pitchFamily="18" charset="0"/>
                                    </a:rPr>
                                    <m:t>𝑉</m:t>
                                  </m:r>
                                </m:e>
                                <m:sub>
                                  <m:r>
                                    <a:rPr lang="es-PE" sz="2200" i="1">
                                      <a:latin typeface="Cambria Math" panose="02040503050406030204" pitchFamily="18" charset="0"/>
                                    </a:rPr>
                                    <m:t>𝑛</m:t>
                                  </m:r>
                                </m:sub>
                              </m:sSub>
                              <m:sSub>
                                <m:sSubPr>
                                  <m:ctrlPr>
                                    <a:rPr lang="es-PE" sz="2200" i="1">
                                      <a:latin typeface="Cambria Math" panose="02040503050406030204" pitchFamily="18" charset="0"/>
                                    </a:rPr>
                                  </m:ctrlPr>
                                </m:sSubPr>
                                <m:e>
                                  <m:r>
                                    <a:rPr lang="es-PE" sz="2200" i="1">
                                      <a:latin typeface="Cambria Math" panose="02040503050406030204" pitchFamily="18" charset="0"/>
                                    </a:rPr>
                                    <m:t>𝑉</m:t>
                                  </m:r>
                                </m:e>
                                <m:sub>
                                  <m:r>
                                    <a:rPr lang="es-PE" sz="2200" i="1">
                                      <a:latin typeface="Cambria Math" panose="02040503050406030204" pitchFamily="18" charset="0"/>
                                    </a:rPr>
                                    <m:t>𝑖</m:t>
                                  </m:r>
                                </m:sub>
                              </m:sSub>
                            </m:e>
                          </m:d>
                          <m:func>
                            <m:funcPr>
                              <m:ctrlPr>
                                <a:rPr lang="es-PE" sz="2200" i="1">
                                  <a:latin typeface="Cambria Math" panose="02040503050406030204" pitchFamily="18" charset="0"/>
                                </a:rPr>
                              </m:ctrlPr>
                            </m:funcPr>
                            <m:fName>
                              <m:r>
                                <m:rPr>
                                  <m:sty m:val="p"/>
                                </m:rPr>
                                <a:rPr lang="es-PE" sz="2200">
                                  <a:latin typeface="Cambria Math" panose="02040503050406030204" pitchFamily="18" charset="0"/>
                                </a:rPr>
                                <m:t>cos</m:t>
                              </m:r>
                            </m:fName>
                            <m:e>
                              <m:r>
                                <a:rPr lang="es-PE" sz="2200" i="1">
                                  <a:latin typeface="Cambria Math" panose="02040503050406030204" pitchFamily="18" charset="0"/>
                                </a:rPr>
                                <m:t>(</m:t>
                              </m:r>
                              <m:sSub>
                                <m:sSubPr>
                                  <m:ctrlPr>
                                    <a:rPr lang="es-PE" sz="2200" i="1">
                                      <a:latin typeface="Cambria Math" panose="02040503050406030204" pitchFamily="18" charset="0"/>
                                    </a:rPr>
                                  </m:ctrlPr>
                                </m:sSubPr>
                                <m:e>
                                  <m:r>
                                    <a:rPr lang="es-PE" sz="2200" i="1">
                                      <a:latin typeface="Cambria Math" panose="02040503050406030204" pitchFamily="18" charset="0"/>
                                    </a:rPr>
                                    <m:t>𝜃</m:t>
                                  </m:r>
                                </m:e>
                                <m:sub>
                                  <m:r>
                                    <a:rPr lang="es-PE" sz="2200" i="1">
                                      <a:latin typeface="Cambria Math" panose="02040503050406030204" pitchFamily="18" charset="0"/>
                                    </a:rPr>
                                    <m:t>𝑖𝑗</m:t>
                                  </m:r>
                                </m:sub>
                              </m:sSub>
                              <m:r>
                                <a:rPr lang="es-PE" sz="2200" i="1">
                                  <a:latin typeface="Cambria Math" panose="02040503050406030204" pitchFamily="18" charset="0"/>
                                </a:rPr>
                                <m:t>+</m:t>
                              </m:r>
                              <m:sSub>
                                <m:sSubPr>
                                  <m:ctrlPr>
                                    <a:rPr lang="es-PE" sz="2200" i="1">
                                      <a:latin typeface="Cambria Math" panose="02040503050406030204" pitchFamily="18" charset="0"/>
                                    </a:rPr>
                                  </m:ctrlPr>
                                </m:sSubPr>
                                <m:e>
                                  <m:r>
                                    <a:rPr lang="es-PE" sz="2200" i="1">
                                      <a:latin typeface="Cambria Math" panose="02040503050406030204" pitchFamily="18" charset="0"/>
                                    </a:rPr>
                                    <m:t>𝛿</m:t>
                                  </m:r>
                                </m:e>
                                <m:sub>
                                  <m:r>
                                    <a:rPr lang="es-PE" sz="2200" i="1">
                                      <a:latin typeface="Cambria Math" panose="02040503050406030204" pitchFamily="18" charset="0"/>
                                    </a:rPr>
                                    <m:t>𝑛</m:t>
                                  </m:r>
                                </m:sub>
                              </m:sSub>
                              <m:r>
                                <a:rPr lang="es-PE" sz="2200" i="1">
                                  <a:latin typeface="Cambria Math" panose="02040503050406030204" pitchFamily="18" charset="0"/>
                                </a:rPr>
                                <m:t>−</m:t>
                              </m:r>
                              <m:sSub>
                                <m:sSubPr>
                                  <m:ctrlPr>
                                    <a:rPr lang="es-PE" sz="2200" i="1">
                                      <a:latin typeface="Cambria Math" panose="02040503050406030204" pitchFamily="18" charset="0"/>
                                    </a:rPr>
                                  </m:ctrlPr>
                                </m:sSubPr>
                                <m:e>
                                  <m:r>
                                    <a:rPr lang="es-PE" sz="2200" i="1">
                                      <a:latin typeface="Cambria Math" panose="02040503050406030204" pitchFamily="18" charset="0"/>
                                    </a:rPr>
                                    <m:t>𝛿</m:t>
                                  </m:r>
                                </m:e>
                                <m:sub>
                                  <m:r>
                                    <a:rPr lang="es-PE" sz="2200" i="1">
                                      <a:latin typeface="Cambria Math" panose="02040503050406030204" pitchFamily="18" charset="0"/>
                                    </a:rPr>
                                    <m:t>𝑖</m:t>
                                  </m:r>
                                </m:sub>
                              </m:sSub>
                              <m:r>
                                <a:rPr lang="es-PE" sz="2200" i="1">
                                  <a:latin typeface="Cambria Math" panose="02040503050406030204" pitchFamily="18" charset="0"/>
                                </a:rPr>
                                <m:t>)</m:t>
                              </m:r>
                            </m:e>
                          </m:func>
                        </m:e>
                      </m:nary>
                    </m:oMath>
                    <m:oMath xmlns:m="http://schemas.openxmlformats.org/officeDocument/2006/math">
                      <m:sSub>
                        <m:sSubPr>
                          <m:ctrlPr>
                            <a:rPr lang="es-PE" sz="2200" i="1">
                              <a:latin typeface="Cambria Math" panose="02040503050406030204" pitchFamily="18" charset="0"/>
                            </a:rPr>
                          </m:ctrlPr>
                        </m:sSubPr>
                        <m:e>
                          <m:r>
                            <a:rPr lang="es-PE" sz="2200" i="1">
                              <a:latin typeface="Cambria Math" panose="02040503050406030204" pitchFamily="18" charset="0"/>
                            </a:rPr>
                            <m:t>𝑄</m:t>
                          </m:r>
                        </m:e>
                        <m:sub>
                          <m:r>
                            <a:rPr lang="es-PE" sz="2200" i="1">
                              <a:latin typeface="Cambria Math" panose="02040503050406030204" pitchFamily="18" charset="0"/>
                            </a:rPr>
                            <m:t>𝑖</m:t>
                          </m:r>
                        </m:sub>
                      </m:sSub>
                      <m:r>
                        <a:rPr lang="es-PE" sz="2200" i="1">
                          <a:latin typeface="Cambria Math" panose="02040503050406030204" pitchFamily="18" charset="0"/>
                        </a:rPr>
                        <m:t>=</m:t>
                      </m:r>
                      <m:sSup>
                        <m:sSupPr>
                          <m:ctrlPr>
                            <a:rPr lang="es-PE" sz="2200" i="1">
                              <a:latin typeface="Cambria Math" panose="02040503050406030204" pitchFamily="18" charset="0"/>
                            </a:rPr>
                          </m:ctrlPr>
                        </m:sSupPr>
                        <m:e>
                          <m:r>
                            <a:rPr lang="es-PE" sz="2200" i="1">
                              <a:latin typeface="Cambria Math" panose="02040503050406030204" pitchFamily="18" charset="0"/>
                            </a:rPr>
                            <m:t>−</m:t>
                          </m:r>
                          <m:d>
                            <m:dPr>
                              <m:begChr m:val="|"/>
                              <m:endChr m:val="|"/>
                              <m:ctrlPr>
                                <a:rPr lang="es-PE" sz="2200" i="1">
                                  <a:latin typeface="Cambria Math" panose="02040503050406030204" pitchFamily="18" charset="0"/>
                                </a:rPr>
                              </m:ctrlPr>
                            </m:dPr>
                            <m:e>
                              <m:sSub>
                                <m:sSubPr>
                                  <m:ctrlPr>
                                    <a:rPr lang="es-PE" sz="2200" i="1">
                                      <a:latin typeface="Cambria Math" panose="02040503050406030204" pitchFamily="18" charset="0"/>
                                    </a:rPr>
                                  </m:ctrlPr>
                                </m:sSubPr>
                                <m:e>
                                  <m:r>
                                    <a:rPr lang="es-PE" sz="2200" i="1">
                                      <a:latin typeface="Cambria Math" panose="02040503050406030204" pitchFamily="18" charset="0"/>
                                    </a:rPr>
                                    <m:t>𝑉</m:t>
                                  </m:r>
                                </m:e>
                                <m:sub>
                                  <m:r>
                                    <a:rPr lang="es-PE" sz="2200" i="1">
                                      <a:latin typeface="Cambria Math" panose="02040503050406030204" pitchFamily="18" charset="0"/>
                                    </a:rPr>
                                    <m:t>𝑖</m:t>
                                  </m:r>
                                </m:sub>
                              </m:sSub>
                            </m:e>
                          </m:d>
                        </m:e>
                        <m:sup>
                          <m:r>
                            <a:rPr lang="es-PE" sz="2200" i="1">
                              <a:latin typeface="Cambria Math" panose="02040503050406030204" pitchFamily="18" charset="0"/>
                            </a:rPr>
                            <m:t>2</m:t>
                          </m:r>
                        </m:sup>
                      </m:sSup>
                      <m:sSub>
                        <m:sSubPr>
                          <m:ctrlPr>
                            <a:rPr lang="es-PE" sz="2200" i="1">
                              <a:latin typeface="Cambria Math" panose="02040503050406030204" pitchFamily="18" charset="0"/>
                            </a:rPr>
                          </m:ctrlPr>
                        </m:sSubPr>
                        <m:e>
                          <m:r>
                            <a:rPr lang="es-PE" sz="2200" i="1">
                              <a:latin typeface="Cambria Math" panose="02040503050406030204" pitchFamily="18" charset="0"/>
                            </a:rPr>
                            <m:t>𝐵</m:t>
                          </m:r>
                        </m:e>
                        <m:sub>
                          <m:r>
                            <a:rPr lang="es-PE" sz="2200" i="1">
                              <a:latin typeface="Cambria Math" panose="02040503050406030204" pitchFamily="18" charset="0"/>
                            </a:rPr>
                            <m:t>𝑖𝑖</m:t>
                          </m:r>
                        </m:sub>
                      </m:sSub>
                      <m:r>
                        <a:rPr lang="es-PE" sz="2200" i="1">
                          <a:latin typeface="Cambria Math" panose="02040503050406030204" pitchFamily="18" charset="0"/>
                        </a:rPr>
                        <m:t>−</m:t>
                      </m:r>
                      <m:nary>
                        <m:naryPr>
                          <m:chr m:val="∑"/>
                          <m:limLoc m:val="undOvr"/>
                          <m:ctrlPr>
                            <a:rPr lang="es-PE" sz="2200" i="1">
                              <a:latin typeface="Cambria Math" panose="02040503050406030204" pitchFamily="18" charset="0"/>
                            </a:rPr>
                          </m:ctrlPr>
                        </m:naryPr>
                        <m:sub>
                          <m:eqArr>
                            <m:eqArrPr>
                              <m:ctrlPr>
                                <a:rPr lang="es-PE" sz="2200" i="1">
                                  <a:latin typeface="Cambria Math" panose="02040503050406030204" pitchFamily="18" charset="0"/>
                                </a:rPr>
                              </m:ctrlPr>
                            </m:eqArrPr>
                            <m:e>
                              <m:r>
                                <a:rPr lang="es-PE" sz="2200" i="1">
                                  <a:latin typeface="Cambria Math" panose="02040503050406030204" pitchFamily="18" charset="0"/>
                                </a:rPr>
                                <m:t>𝑛</m:t>
                              </m:r>
                              <m:r>
                                <a:rPr lang="es-PE" sz="2200" i="1">
                                  <a:latin typeface="Cambria Math" panose="02040503050406030204" pitchFamily="18" charset="0"/>
                                </a:rPr>
                                <m:t>=1</m:t>
                              </m:r>
                            </m:e>
                            <m:e>
                              <m:r>
                                <a:rPr lang="es-PE" sz="2200" i="1">
                                  <a:latin typeface="Cambria Math" panose="02040503050406030204" pitchFamily="18" charset="0"/>
                                </a:rPr>
                                <m:t>𝑛</m:t>
                              </m:r>
                              <m:r>
                                <a:rPr lang="es-PE" sz="2200" i="1">
                                  <a:latin typeface="Cambria Math" panose="02040503050406030204" pitchFamily="18" charset="0"/>
                                </a:rPr>
                                <m:t>≠</m:t>
                              </m:r>
                              <m:r>
                                <a:rPr lang="es-PE" sz="2200" i="1">
                                  <a:latin typeface="Cambria Math" panose="02040503050406030204" pitchFamily="18" charset="0"/>
                                </a:rPr>
                                <m:t>𝑖</m:t>
                              </m:r>
                            </m:e>
                          </m:eqArr>
                        </m:sub>
                        <m:sup>
                          <m:r>
                            <a:rPr lang="es-PE" sz="2200" i="1">
                              <a:latin typeface="Cambria Math" panose="02040503050406030204" pitchFamily="18" charset="0"/>
                            </a:rPr>
                            <m:t>𝑁</m:t>
                          </m:r>
                        </m:sup>
                        <m:e>
                          <m:d>
                            <m:dPr>
                              <m:begChr m:val="|"/>
                              <m:endChr m:val="|"/>
                              <m:ctrlPr>
                                <a:rPr lang="es-PE" sz="2200" i="1">
                                  <a:latin typeface="Cambria Math" panose="02040503050406030204" pitchFamily="18" charset="0"/>
                                </a:rPr>
                              </m:ctrlPr>
                            </m:dPr>
                            <m:e>
                              <m:sSub>
                                <m:sSubPr>
                                  <m:ctrlPr>
                                    <a:rPr lang="es-PE" sz="2200" i="1">
                                      <a:latin typeface="Cambria Math" panose="02040503050406030204" pitchFamily="18" charset="0"/>
                                    </a:rPr>
                                  </m:ctrlPr>
                                </m:sSubPr>
                                <m:e>
                                  <m:r>
                                    <a:rPr lang="es-PE" sz="2200" i="1">
                                      <a:latin typeface="Cambria Math" panose="02040503050406030204" pitchFamily="18" charset="0"/>
                                    </a:rPr>
                                    <m:t>𝑌</m:t>
                                  </m:r>
                                </m:e>
                                <m:sub>
                                  <m:r>
                                    <a:rPr lang="es-PE" sz="2200" i="1">
                                      <a:latin typeface="Cambria Math" panose="02040503050406030204" pitchFamily="18" charset="0"/>
                                    </a:rPr>
                                    <m:t>𝑖𝑛</m:t>
                                  </m:r>
                                </m:sub>
                              </m:sSub>
                              <m:sSub>
                                <m:sSubPr>
                                  <m:ctrlPr>
                                    <a:rPr lang="es-PE" sz="2200" i="1">
                                      <a:latin typeface="Cambria Math" panose="02040503050406030204" pitchFamily="18" charset="0"/>
                                    </a:rPr>
                                  </m:ctrlPr>
                                </m:sSubPr>
                                <m:e>
                                  <m:r>
                                    <a:rPr lang="es-PE" sz="2200" i="1">
                                      <a:latin typeface="Cambria Math" panose="02040503050406030204" pitchFamily="18" charset="0"/>
                                    </a:rPr>
                                    <m:t>𝑉</m:t>
                                  </m:r>
                                </m:e>
                                <m:sub>
                                  <m:r>
                                    <a:rPr lang="es-PE" sz="2200" i="1">
                                      <a:latin typeface="Cambria Math" panose="02040503050406030204" pitchFamily="18" charset="0"/>
                                    </a:rPr>
                                    <m:t>𝑛</m:t>
                                  </m:r>
                                </m:sub>
                              </m:sSub>
                              <m:sSub>
                                <m:sSubPr>
                                  <m:ctrlPr>
                                    <a:rPr lang="es-PE" sz="2200" i="1">
                                      <a:latin typeface="Cambria Math" panose="02040503050406030204" pitchFamily="18" charset="0"/>
                                    </a:rPr>
                                  </m:ctrlPr>
                                </m:sSubPr>
                                <m:e>
                                  <m:r>
                                    <a:rPr lang="es-PE" sz="2200" i="1">
                                      <a:latin typeface="Cambria Math" panose="02040503050406030204" pitchFamily="18" charset="0"/>
                                    </a:rPr>
                                    <m:t>𝑉</m:t>
                                  </m:r>
                                </m:e>
                                <m:sub>
                                  <m:r>
                                    <a:rPr lang="es-PE" sz="2200" i="1">
                                      <a:latin typeface="Cambria Math" panose="02040503050406030204" pitchFamily="18" charset="0"/>
                                    </a:rPr>
                                    <m:t>𝑖</m:t>
                                  </m:r>
                                </m:sub>
                              </m:sSub>
                            </m:e>
                          </m:d>
                          <m:func>
                            <m:funcPr>
                              <m:ctrlPr>
                                <a:rPr lang="es-PE" sz="2200" i="1">
                                  <a:latin typeface="Cambria Math" panose="02040503050406030204" pitchFamily="18" charset="0"/>
                                </a:rPr>
                              </m:ctrlPr>
                            </m:funcPr>
                            <m:fName>
                              <m:r>
                                <m:rPr>
                                  <m:sty m:val="p"/>
                                </m:rPr>
                                <a:rPr lang="es-PE" sz="2200">
                                  <a:latin typeface="Cambria Math" panose="02040503050406030204" pitchFamily="18" charset="0"/>
                                </a:rPr>
                                <m:t>sen</m:t>
                              </m:r>
                            </m:fName>
                            <m:e>
                              <m:r>
                                <a:rPr lang="es-PE" sz="2200" i="1">
                                  <a:latin typeface="Cambria Math" panose="02040503050406030204" pitchFamily="18" charset="0"/>
                                </a:rPr>
                                <m:t>(</m:t>
                              </m:r>
                              <m:sSub>
                                <m:sSubPr>
                                  <m:ctrlPr>
                                    <a:rPr lang="es-PE" sz="2200" i="1">
                                      <a:latin typeface="Cambria Math" panose="02040503050406030204" pitchFamily="18" charset="0"/>
                                    </a:rPr>
                                  </m:ctrlPr>
                                </m:sSubPr>
                                <m:e>
                                  <m:r>
                                    <a:rPr lang="es-PE" sz="2200" i="1">
                                      <a:latin typeface="Cambria Math" panose="02040503050406030204" pitchFamily="18" charset="0"/>
                                    </a:rPr>
                                    <m:t>𝜃</m:t>
                                  </m:r>
                                </m:e>
                                <m:sub>
                                  <m:r>
                                    <a:rPr lang="es-PE" sz="2200" i="1">
                                      <a:latin typeface="Cambria Math" panose="02040503050406030204" pitchFamily="18" charset="0"/>
                                    </a:rPr>
                                    <m:t>𝑖𝑗</m:t>
                                  </m:r>
                                </m:sub>
                              </m:sSub>
                              <m:r>
                                <a:rPr lang="es-PE" sz="2200" i="1">
                                  <a:latin typeface="Cambria Math" panose="02040503050406030204" pitchFamily="18" charset="0"/>
                                </a:rPr>
                                <m:t>+</m:t>
                              </m:r>
                              <m:sSub>
                                <m:sSubPr>
                                  <m:ctrlPr>
                                    <a:rPr lang="es-PE" sz="2200" i="1">
                                      <a:latin typeface="Cambria Math" panose="02040503050406030204" pitchFamily="18" charset="0"/>
                                    </a:rPr>
                                  </m:ctrlPr>
                                </m:sSubPr>
                                <m:e>
                                  <m:r>
                                    <a:rPr lang="es-PE" sz="2200" i="1">
                                      <a:latin typeface="Cambria Math" panose="02040503050406030204" pitchFamily="18" charset="0"/>
                                    </a:rPr>
                                    <m:t>𝛿</m:t>
                                  </m:r>
                                </m:e>
                                <m:sub>
                                  <m:r>
                                    <a:rPr lang="es-PE" sz="2200" i="1">
                                      <a:latin typeface="Cambria Math" panose="02040503050406030204" pitchFamily="18" charset="0"/>
                                    </a:rPr>
                                    <m:t>𝑛</m:t>
                                  </m:r>
                                </m:sub>
                              </m:sSub>
                              <m:r>
                                <a:rPr lang="es-PE" sz="2200" i="1">
                                  <a:latin typeface="Cambria Math" panose="02040503050406030204" pitchFamily="18" charset="0"/>
                                </a:rPr>
                                <m:t>−</m:t>
                              </m:r>
                              <m:sSub>
                                <m:sSubPr>
                                  <m:ctrlPr>
                                    <a:rPr lang="es-PE" sz="2200" i="1">
                                      <a:latin typeface="Cambria Math" panose="02040503050406030204" pitchFamily="18" charset="0"/>
                                    </a:rPr>
                                  </m:ctrlPr>
                                </m:sSubPr>
                                <m:e>
                                  <m:r>
                                    <a:rPr lang="es-PE" sz="2200" i="1">
                                      <a:latin typeface="Cambria Math" panose="02040503050406030204" pitchFamily="18" charset="0"/>
                                    </a:rPr>
                                    <m:t>𝛿</m:t>
                                  </m:r>
                                </m:e>
                                <m:sub>
                                  <m:r>
                                    <a:rPr lang="es-PE" sz="2200" i="1">
                                      <a:latin typeface="Cambria Math" panose="02040503050406030204" pitchFamily="18" charset="0"/>
                                    </a:rPr>
                                    <m:t>𝑖</m:t>
                                  </m:r>
                                </m:sub>
                              </m:sSub>
                              <m:r>
                                <a:rPr lang="es-PE" sz="2200" i="1">
                                  <a:latin typeface="Cambria Math" panose="02040503050406030204" pitchFamily="18" charset="0"/>
                                </a:rPr>
                                <m:t>)</m:t>
                              </m:r>
                            </m:e>
                          </m:func>
                        </m:e>
                      </m:nary>
                    </m:oMath>
                  </m:oMathPara>
                </a14:m>
                <a:endParaRPr lang="es-PE" dirty="0"/>
              </a:p>
            </p:txBody>
          </p:sp>
        </mc:Choice>
        <mc:Fallback xmlns="">
          <p:sp>
            <p:nvSpPr>
              <p:cNvPr id="4" name="Título 1"/>
              <p:cNvSpPr>
                <a:spLocks noGrp="1" noRot="1" noChangeAspect="1" noMove="1" noResize="1" noEditPoints="1" noAdjustHandles="1" noChangeArrowheads="1" noChangeShapeType="1" noTextEdit="1"/>
              </p:cNvSpPr>
              <p:nvPr>
                <p:ph type="title"/>
              </p:nvPr>
            </p:nvSpPr>
            <p:spPr>
              <a:xfrm>
                <a:off x="845127" y="365760"/>
                <a:ext cx="6325355" cy="2007050"/>
              </a:xfrm>
              <a:blipFill rotWithShape="0">
                <a:blip r:embed="rId4"/>
                <a:stretch>
                  <a:fillRect/>
                </a:stretch>
              </a:blipFill>
            </p:spPr>
            <p:txBody>
              <a:bodyPr/>
              <a:lstStyle/>
              <a:p>
                <a:r>
                  <a:rPr lang="es-PE">
                    <a:noFill/>
                  </a:rPr>
                  <a:t> </a:t>
                </a:r>
              </a:p>
            </p:txBody>
          </p:sp>
        </mc:Fallback>
      </mc:AlternateContent>
      <p:cxnSp>
        <p:nvCxnSpPr>
          <p:cNvPr id="6" name="Conector recto 5"/>
          <p:cNvCxnSpPr/>
          <p:nvPr/>
        </p:nvCxnSpPr>
        <p:spPr>
          <a:xfrm flipV="1">
            <a:off x="845127" y="4317357"/>
            <a:ext cx="4803319" cy="11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Conector recto 7"/>
          <p:cNvCxnSpPr/>
          <p:nvPr/>
        </p:nvCxnSpPr>
        <p:spPr>
          <a:xfrm>
            <a:off x="2882097" y="2916821"/>
            <a:ext cx="0" cy="299784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4222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ángulo 1"/>
              <p:cNvSpPr/>
              <p:nvPr/>
            </p:nvSpPr>
            <p:spPr>
              <a:xfrm>
                <a:off x="3393164" y="860181"/>
                <a:ext cx="4777077" cy="111395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s-PE" sz="3600" i="1">
                              <a:latin typeface="Cambria Math" panose="02040503050406030204" pitchFamily="18" charset="0"/>
                            </a:rPr>
                          </m:ctrlPr>
                        </m:dPr>
                        <m:e>
                          <m:m>
                            <m:mPr>
                              <m:mcs>
                                <m:mc>
                                  <m:mcPr>
                                    <m:count m:val="1"/>
                                    <m:mcJc m:val="center"/>
                                  </m:mcPr>
                                </m:mc>
                              </m:mcs>
                              <m:ctrlPr>
                                <a:rPr lang="es-PE" sz="3600" i="1">
                                  <a:latin typeface="Cambria Math" panose="02040503050406030204" pitchFamily="18" charset="0"/>
                                </a:rPr>
                              </m:ctrlPr>
                            </m:mPr>
                            <m:mr>
                              <m:e>
                                <m:r>
                                  <a:rPr lang="es-PE" sz="3600" b="0">
                                    <a:latin typeface="Cambria Math" panose="02040503050406030204" pitchFamily="18" charset="0"/>
                                  </a:rPr>
                                  <m:t>∆</m:t>
                                </m:r>
                                <m:r>
                                  <a:rPr lang="es-PE" sz="3600" b="0" i="1">
                                    <a:latin typeface="Cambria Math" panose="02040503050406030204" pitchFamily="18" charset="0"/>
                                  </a:rPr>
                                  <m:t>𝑃</m:t>
                                </m:r>
                              </m:e>
                            </m:mr>
                            <m:mr>
                              <m:e>
                                <m:r>
                                  <a:rPr lang="es-PE" sz="3600" b="0" i="0">
                                    <a:latin typeface="Cambria Math" panose="02040503050406030204" pitchFamily="18" charset="0"/>
                                  </a:rPr>
                                  <m:t>∆</m:t>
                                </m:r>
                                <m:r>
                                  <a:rPr lang="es-PE" sz="3600" b="0" i="1">
                                    <a:latin typeface="Cambria Math" panose="02040503050406030204" pitchFamily="18" charset="0"/>
                                  </a:rPr>
                                  <m:t>𝑄</m:t>
                                </m:r>
                              </m:e>
                            </m:mr>
                          </m:m>
                        </m:e>
                      </m:d>
                      <m:r>
                        <a:rPr lang="es-PE" sz="3600" b="0" i="0">
                          <a:latin typeface="Cambria Math" panose="02040503050406030204" pitchFamily="18" charset="0"/>
                        </a:rPr>
                        <m:t>=</m:t>
                      </m:r>
                      <m:d>
                        <m:dPr>
                          <m:begChr m:val="["/>
                          <m:endChr m:val="]"/>
                          <m:ctrlPr>
                            <a:rPr lang="es-PE" sz="3600" i="1">
                              <a:latin typeface="Cambria Math" panose="02040503050406030204" pitchFamily="18" charset="0"/>
                            </a:rPr>
                          </m:ctrlPr>
                        </m:dPr>
                        <m:e>
                          <m:m>
                            <m:mPr>
                              <m:mcs>
                                <m:mc>
                                  <m:mcPr>
                                    <m:count m:val="2"/>
                                    <m:mcJc m:val="center"/>
                                  </m:mcPr>
                                </m:mc>
                              </m:mcs>
                              <m:ctrlPr>
                                <a:rPr lang="es-PE" sz="3600" i="1">
                                  <a:latin typeface="Cambria Math" panose="02040503050406030204" pitchFamily="18" charset="0"/>
                                </a:rPr>
                              </m:ctrlPr>
                            </m:mPr>
                            <m:mr>
                              <m:e>
                                <m:sSub>
                                  <m:sSubPr>
                                    <m:ctrlPr>
                                      <a:rPr lang="es-PE" sz="3600" i="1">
                                        <a:latin typeface="Cambria Math" panose="02040503050406030204" pitchFamily="18" charset="0"/>
                                      </a:rPr>
                                    </m:ctrlPr>
                                  </m:sSubPr>
                                  <m:e>
                                    <m:r>
                                      <a:rPr lang="es-PE" sz="3600" b="0" i="1">
                                        <a:latin typeface="Cambria Math" panose="02040503050406030204" pitchFamily="18" charset="0"/>
                                      </a:rPr>
                                      <m:t>𝐽</m:t>
                                    </m:r>
                                  </m:e>
                                  <m:sub>
                                    <m:r>
                                      <a:rPr lang="es-PE" sz="3600" b="0" i="0">
                                        <a:latin typeface="Cambria Math" panose="02040503050406030204" pitchFamily="18" charset="0"/>
                                      </a:rPr>
                                      <m:t>1</m:t>
                                    </m:r>
                                  </m:sub>
                                </m:sSub>
                              </m:e>
                              <m:e>
                                <m:sSub>
                                  <m:sSubPr>
                                    <m:ctrlPr>
                                      <a:rPr lang="es-PE" sz="3600" i="1">
                                        <a:latin typeface="Cambria Math" panose="02040503050406030204" pitchFamily="18" charset="0"/>
                                      </a:rPr>
                                    </m:ctrlPr>
                                  </m:sSubPr>
                                  <m:e>
                                    <m:r>
                                      <a:rPr lang="es-PE" sz="3600" b="0" i="1">
                                        <a:latin typeface="Cambria Math" panose="02040503050406030204" pitchFamily="18" charset="0"/>
                                      </a:rPr>
                                      <m:t>𝐽</m:t>
                                    </m:r>
                                  </m:e>
                                  <m:sub>
                                    <m:r>
                                      <a:rPr lang="es-PE" sz="3600" b="0" i="0">
                                        <a:latin typeface="Cambria Math" panose="02040503050406030204" pitchFamily="18" charset="0"/>
                                      </a:rPr>
                                      <m:t>2</m:t>
                                    </m:r>
                                  </m:sub>
                                </m:sSub>
                              </m:e>
                            </m:mr>
                            <m:mr>
                              <m:e>
                                <m:sSub>
                                  <m:sSubPr>
                                    <m:ctrlPr>
                                      <a:rPr lang="es-PE" sz="3600" i="1">
                                        <a:latin typeface="Cambria Math" panose="02040503050406030204" pitchFamily="18" charset="0"/>
                                      </a:rPr>
                                    </m:ctrlPr>
                                  </m:sSubPr>
                                  <m:e>
                                    <m:r>
                                      <a:rPr lang="es-PE" sz="3600" b="0" i="1">
                                        <a:latin typeface="Cambria Math" panose="02040503050406030204" pitchFamily="18" charset="0"/>
                                      </a:rPr>
                                      <m:t>𝐽</m:t>
                                    </m:r>
                                  </m:e>
                                  <m:sub>
                                    <m:r>
                                      <a:rPr lang="es-PE" sz="3600" b="0" i="0">
                                        <a:latin typeface="Cambria Math" panose="02040503050406030204" pitchFamily="18" charset="0"/>
                                      </a:rPr>
                                      <m:t>3</m:t>
                                    </m:r>
                                  </m:sub>
                                </m:sSub>
                              </m:e>
                              <m:e>
                                <m:sSub>
                                  <m:sSubPr>
                                    <m:ctrlPr>
                                      <a:rPr lang="es-PE" sz="3600" i="1">
                                        <a:latin typeface="Cambria Math" panose="02040503050406030204" pitchFamily="18" charset="0"/>
                                      </a:rPr>
                                    </m:ctrlPr>
                                  </m:sSubPr>
                                  <m:e>
                                    <m:r>
                                      <a:rPr lang="es-PE" sz="3600" b="0" i="1">
                                        <a:latin typeface="Cambria Math" panose="02040503050406030204" pitchFamily="18" charset="0"/>
                                      </a:rPr>
                                      <m:t>𝐽</m:t>
                                    </m:r>
                                  </m:e>
                                  <m:sub>
                                    <m:r>
                                      <a:rPr lang="es-PE" sz="3600" b="0" i="0">
                                        <a:latin typeface="Cambria Math" panose="02040503050406030204" pitchFamily="18" charset="0"/>
                                      </a:rPr>
                                      <m:t>4</m:t>
                                    </m:r>
                                  </m:sub>
                                </m:sSub>
                              </m:e>
                            </m:mr>
                          </m:m>
                        </m:e>
                      </m:d>
                      <m:d>
                        <m:dPr>
                          <m:begChr m:val="["/>
                          <m:endChr m:val="]"/>
                          <m:ctrlPr>
                            <a:rPr lang="es-PE" sz="3600" i="1">
                              <a:latin typeface="Cambria Math" panose="02040503050406030204" pitchFamily="18" charset="0"/>
                            </a:rPr>
                          </m:ctrlPr>
                        </m:dPr>
                        <m:e>
                          <m:m>
                            <m:mPr>
                              <m:mcs>
                                <m:mc>
                                  <m:mcPr>
                                    <m:count m:val="1"/>
                                    <m:mcJc m:val="center"/>
                                  </m:mcPr>
                                </m:mc>
                              </m:mcs>
                              <m:ctrlPr>
                                <a:rPr lang="es-PE" sz="3600" i="1">
                                  <a:latin typeface="Cambria Math" panose="02040503050406030204" pitchFamily="18" charset="0"/>
                                </a:rPr>
                              </m:ctrlPr>
                            </m:mPr>
                            <m:mr>
                              <m:e>
                                <m:r>
                                  <a:rPr lang="es-PE" sz="3600" b="0" i="0">
                                    <a:latin typeface="Cambria Math" panose="02040503050406030204" pitchFamily="18" charset="0"/>
                                  </a:rPr>
                                  <m:t>∆</m:t>
                                </m:r>
                                <m:r>
                                  <a:rPr lang="es-PE" sz="3600" b="0" i="1">
                                    <a:latin typeface="Cambria Math" panose="02040503050406030204" pitchFamily="18" charset="0"/>
                                  </a:rPr>
                                  <m:t>𝛿</m:t>
                                </m:r>
                              </m:e>
                            </m:mr>
                            <m:mr>
                              <m:e>
                                <m:r>
                                  <a:rPr lang="es-PE" sz="3600" b="0" i="0">
                                    <a:latin typeface="Cambria Math" panose="02040503050406030204" pitchFamily="18" charset="0"/>
                                  </a:rPr>
                                  <m:t>∆</m:t>
                                </m:r>
                                <m:d>
                                  <m:dPr>
                                    <m:begChr m:val="|"/>
                                    <m:endChr m:val="|"/>
                                    <m:ctrlPr>
                                      <a:rPr lang="es-PE" sz="3600" i="1">
                                        <a:latin typeface="Cambria Math" panose="02040503050406030204" pitchFamily="18" charset="0"/>
                                      </a:rPr>
                                    </m:ctrlPr>
                                  </m:dPr>
                                  <m:e>
                                    <m:r>
                                      <a:rPr lang="es-PE" sz="3600" b="0" i="1">
                                        <a:latin typeface="Cambria Math" panose="02040503050406030204" pitchFamily="18" charset="0"/>
                                      </a:rPr>
                                      <m:t>𝑉</m:t>
                                    </m:r>
                                  </m:e>
                                </m:d>
                              </m:e>
                            </m:mr>
                          </m:m>
                        </m:e>
                      </m:d>
                    </m:oMath>
                  </m:oMathPara>
                </a14:m>
                <a:endParaRPr lang="es-PE" dirty="0"/>
              </a:p>
            </p:txBody>
          </p:sp>
        </mc:Choice>
        <mc:Fallback xmlns="">
          <p:sp>
            <p:nvSpPr>
              <p:cNvPr id="2" name="Rectángulo 1"/>
              <p:cNvSpPr>
                <a:spLocks noRot="1" noChangeAspect="1" noMove="1" noResize="1" noEditPoints="1" noAdjustHandles="1" noChangeArrowheads="1" noChangeShapeType="1" noTextEdit="1"/>
              </p:cNvSpPr>
              <p:nvPr/>
            </p:nvSpPr>
            <p:spPr>
              <a:xfrm>
                <a:off x="3393164" y="860181"/>
                <a:ext cx="4777077" cy="1113959"/>
              </a:xfrm>
              <a:prstGeom prst="rect">
                <a:avLst/>
              </a:prstGeom>
              <a:blipFill rotWithShape="0">
                <a:blip r:embed="rId2"/>
                <a:stretch>
                  <a:fillRect/>
                </a:stretch>
              </a:blipFill>
            </p:spPr>
            <p:txBody>
              <a:bodyPr/>
              <a:lstStyle/>
              <a:p>
                <a:r>
                  <a:rPr lang="es-PE">
                    <a:noFill/>
                  </a:rPr>
                  <a:t> </a:t>
                </a:r>
              </a:p>
            </p:txBody>
          </p:sp>
        </mc:Fallback>
      </mc:AlternateContent>
      <mc:AlternateContent xmlns:mc="http://schemas.openxmlformats.org/markup-compatibility/2006" xmlns:a14="http://schemas.microsoft.com/office/drawing/2010/main">
        <mc:Choice Requires="a14">
          <p:sp>
            <p:nvSpPr>
              <p:cNvPr id="3" name="Rectángulo 2"/>
              <p:cNvSpPr/>
              <p:nvPr/>
            </p:nvSpPr>
            <p:spPr>
              <a:xfrm>
                <a:off x="3393164" y="2435699"/>
                <a:ext cx="4454058" cy="9355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s-PE" sz="2800" b="1">
                          <a:latin typeface="Cambria Math" panose="02040503050406030204" pitchFamily="18" charset="0"/>
                        </a:rPr>
                        <m:t>𝐉</m:t>
                      </m:r>
                      <m:r>
                        <a:rPr lang="es-PE" sz="2800" b="0" i="0">
                          <a:latin typeface="Cambria Math" panose="02040503050406030204" pitchFamily="18" charset="0"/>
                        </a:rPr>
                        <m:t>=</m:t>
                      </m:r>
                      <m:d>
                        <m:dPr>
                          <m:begChr m:val="["/>
                          <m:endChr m:val="]"/>
                          <m:ctrlPr>
                            <a:rPr lang="es-PE" sz="2800" b="0" i="1">
                              <a:latin typeface="Cambria Math" panose="02040503050406030204" pitchFamily="18" charset="0"/>
                            </a:rPr>
                          </m:ctrlPr>
                        </m:dPr>
                        <m:e>
                          <m:m>
                            <m:mPr>
                              <m:mcs>
                                <m:mc>
                                  <m:mcPr>
                                    <m:count m:val="2"/>
                                    <m:mcJc m:val="center"/>
                                  </m:mcPr>
                                </m:mc>
                              </m:mcs>
                              <m:ctrlPr>
                                <a:rPr lang="es-PE" sz="2800" b="0" i="1">
                                  <a:latin typeface="Cambria Math" panose="02040503050406030204" pitchFamily="18" charset="0"/>
                                </a:rPr>
                              </m:ctrlPr>
                            </m:mPr>
                            <m:mr>
                              <m:e>
                                <m:sSub>
                                  <m:sSubPr>
                                    <m:ctrlPr>
                                      <a:rPr lang="es-PE" sz="2800" b="0" i="1">
                                        <a:latin typeface="Cambria Math" panose="02040503050406030204" pitchFamily="18" charset="0"/>
                                      </a:rPr>
                                    </m:ctrlPr>
                                  </m:sSubPr>
                                  <m:e>
                                    <m:r>
                                      <a:rPr lang="es-PE" sz="2800" b="1" i="1">
                                        <a:latin typeface="Cambria Math" panose="02040503050406030204" pitchFamily="18" charset="0"/>
                                      </a:rPr>
                                      <m:t>𝑱</m:t>
                                    </m:r>
                                  </m:e>
                                  <m:sub>
                                    <m:r>
                                      <a:rPr lang="es-PE" sz="2800" b="0" i="0">
                                        <a:latin typeface="Cambria Math" panose="02040503050406030204" pitchFamily="18" charset="0"/>
                                      </a:rPr>
                                      <m:t>1</m:t>
                                    </m:r>
                                  </m:sub>
                                </m:sSub>
                              </m:e>
                              <m:e>
                                <m:sSub>
                                  <m:sSubPr>
                                    <m:ctrlPr>
                                      <a:rPr lang="es-PE" sz="2800" b="0" i="1">
                                        <a:latin typeface="Cambria Math" panose="02040503050406030204" pitchFamily="18" charset="0"/>
                                      </a:rPr>
                                    </m:ctrlPr>
                                  </m:sSubPr>
                                  <m:e>
                                    <m:r>
                                      <a:rPr lang="es-PE" sz="2800" b="1" i="1">
                                        <a:latin typeface="Cambria Math" panose="02040503050406030204" pitchFamily="18" charset="0"/>
                                      </a:rPr>
                                      <m:t>𝑱</m:t>
                                    </m:r>
                                  </m:e>
                                  <m:sub>
                                    <m:r>
                                      <a:rPr lang="es-PE" sz="2800" b="0" i="0">
                                        <a:latin typeface="Cambria Math" panose="02040503050406030204" pitchFamily="18" charset="0"/>
                                      </a:rPr>
                                      <m:t>2</m:t>
                                    </m:r>
                                  </m:sub>
                                </m:sSub>
                              </m:e>
                            </m:mr>
                            <m:mr>
                              <m:e>
                                <m:sSub>
                                  <m:sSubPr>
                                    <m:ctrlPr>
                                      <a:rPr lang="es-PE" sz="2800" b="0" i="1">
                                        <a:latin typeface="Cambria Math" panose="02040503050406030204" pitchFamily="18" charset="0"/>
                                      </a:rPr>
                                    </m:ctrlPr>
                                  </m:sSubPr>
                                  <m:e>
                                    <m:r>
                                      <a:rPr lang="es-PE" sz="2800" b="1" i="1">
                                        <a:latin typeface="Cambria Math" panose="02040503050406030204" pitchFamily="18" charset="0"/>
                                      </a:rPr>
                                      <m:t>𝑱</m:t>
                                    </m:r>
                                  </m:e>
                                  <m:sub>
                                    <m:r>
                                      <a:rPr lang="es-PE" sz="2800" b="0" i="0">
                                        <a:latin typeface="Cambria Math" panose="02040503050406030204" pitchFamily="18" charset="0"/>
                                      </a:rPr>
                                      <m:t>3</m:t>
                                    </m:r>
                                  </m:sub>
                                </m:sSub>
                              </m:e>
                              <m:e>
                                <m:sSub>
                                  <m:sSubPr>
                                    <m:ctrlPr>
                                      <a:rPr lang="es-PE" sz="2800" b="0" i="1">
                                        <a:latin typeface="Cambria Math" panose="02040503050406030204" pitchFamily="18" charset="0"/>
                                      </a:rPr>
                                    </m:ctrlPr>
                                  </m:sSubPr>
                                  <m:e>
                                    <m:r>
                                      <a:rPr lang="es-PE" sz="2800" b="1" i="1">
                                        <a:latin typeface="Cambria Math" panose="02040503050406030204" pitchFamily="18" charset="0"/>
                                      </a:rPr>
                                      <m:t>𝑱</m:t>
                                    </m:r>
                                  </m:e>
                                  <m:sub>
                                    <m:r>
                                      <a:rPr lang="es-PE" sz="2800" b="0" i="0">
                                        <a:latin typeface="Cambria Math" panose="02040503050406030204" pitchFamily="18" charset="0"/>
                                      </a:rPr>
                                      <m:t>4</m:t>
                                    </m:r>
                                  </m:sub>
                                </m:sSub>
                              </m:e>
                            </m:mr>
                          </m:m>
                        </m:e>
                      </m:d>
                      <m:r>
                        <a:rPr lang="es-PE" sz="2800" b="0" i="0">
                          <a:latin typeface="Cambria Math" panose="02040503050406030204" pitchFamily="18" charset="0"/>
                        </a:rPr>
                        <m:t>=</m:t>
                      </m:r>
                      <m:d>
                        <m:dPr>
                          <m:begChr m:val="["/>
                          <m:endChr m:val="]"/>
                          <m:ctrlPr>
                            <a:rPr lang="es-PE" sz="2800" b="0" i="1">
                              <a:latin typeface="Cambria Math" panose="02040503050406030204" pitchFamily="18" charset="0"/>
                            </a:rPr>
                          </m:ctrlPr>
                        </m:dPr>
                        <m:e>
                          <m:m>
                            <m:mPr>
                              <m:mcs>
                                <m:mc>
                                  <m:mcPr>
                                    <m:count m:val="2"/>
                                    <m:mcJc m:val="center"/>
                                  </m:mcPr>
                                </m:mc>
                              </m:mcs>
                              <m:ctrlPr>
                                <a:rPr lang="es-PE" sz="2800" b="0" i="1">
                                  <a:latin typeface="Cambria Math" panose="02040503050406030204" pitchFamily="18" charset="0"/>
                                </a:rPr>
                              </m:ctrlPr>
                            </m:mPr>
                            <m:mr>
                              <m:e>
                                <m:sSub>
                                  <m:sSubPr>
                                    <m:ctrlPr>
                                      <a:rPr lang="es-PE" sz="2800" b="0" i="1">
                                        <a:latin typeface="Cambria Math" panose="02040503050406030204" pitchFamily="18" charset="0"/>
                                      </a:rPr>
                                    </m:ctrlPr>
                                  </m:sSubPr>
                                  <m:e>
                                    <m:r>
                                      <a:rPr lang="es-PE" sz="2800" b="1" i="1">
                                        <a:latin typeface="Cambria Math" panose="02040503050406030204" pitchFamily="18" charset="0"/>
                                      </a:rPr>
                                      <m:t>𝑱</m:t>
                                    </m:r>
                                  </m:e>
                                  <m:sub>
                                    <m:r>
                                      <a:rPr lang="es-PE" sz="2800" b="1" i="1">
                                        <a:latin typeface="Cambria Math" panose="02040503050406030204" pitchFamily="18" charset="0"/>
                                      </a:rPr>
                                      <m:t>𝑷</m:t>
                                    </m:r>
                                    <m:r>
                                      <a:rPr lang="es-PE" sz="2800" b="1" i="1">
                                        <a:latin typeface="Cambria Math" panose="02040503050406030204" pitchFamily="18" charset="0"/>
                                      </a:rPr>
                                      <m:t>𝜹</m:t>
                                    </m:r>
                                  </m:sub>
                                </m:sSub>
                              </m:e>
                              <m:e>
                                <m:sSub>
                                  <m:sSubPr>
                                    <m:ctrlPr>
                                      <a:rPr lang="es-PE" sz="2800" b="0" i="1">
                                        <a:latin typeface="Cambria Math" panose="02040503050406030204" pitchFamily="18" charset="0"/>
                                      </a:rPr>
                                    </m:ctrlPr>
                                  </m:sSubPr>
                                  <m:e>
                                    <m:r>
                                      <a:rPr lang="es-PE" sz="2800" b="1" i="1">
                                        <a:latin typeface="Cambria Math" panose="02040503050406030204" pitchFamily="18" charset="0"/>
                                      </a:rPr>
                                      <m:t>𝑱</m:t>
                                    </m:r>
                                  </m:e>
                                  <m:sub>
                                    <m:r>
                                      <a:rPr lang="es-PE" sz="2800" b="1" i="1">
                                        <a:latin typeface="Cambria Math" panose="02040503050406030204" pitchFamily="18" charset="0"/>
                                      </a:rPr>
                                      <m:t>𝑷𝑽</m:t>
                                    </m:r>
                                  </m:sub>
                                </m:sSub>
                              </m:e>
                            </m:mr>
                            <m:mr>
                              <m:e>
                                <m:sSub>
                                  <m:sSubPr>
                                    <m:ctrlPr>
                                      <a:rPr lang="es-PE" sz="2800" b="0" i="1">
                                        <a:latin typeface="Cambria Math" panose="02040503050406030204" pitchFamily="18" charset="0"/>
                                      </a:rPr>
                                    </m:ctrlPr>
                                  </m:sSubPr>
                                  <m:e>
                                    <m:r>
                                      <a:rPr lang="es-PE" sz="2800" b="1" i="1">
                                        <a:latin typeface="Cambria Math" panose="02040503050406030204" pitchFamily="18" charset="0"/>
                                      </a:rPr>
                                      <m:t>𝑱</m:t>
                                    </m:r>
                                  </m:e>
                                  <m:sub>
                                    <m:r>
                                      <a:rPr lang="es-PE" sz="2800" b="1" i="1">
                                        <a:latin typeface="Cambria Math" panose="02040503050406030204" pitchFamily="18" charset="0"/>
                                      </a:rPr>
                                      <m:t>𝑸</m:t>
                                    </m:r>
                                    <m:r>
                                      <a:rPr lang="es-PE" sz="2800" b="1" i="1">
                                        <a:latin typeface="Cambria Math" panose="02040503050406030204" pitchFamily="18" charset="0"/>
                                      </a:rPr>
                                      <m:t>𝜹</m:t>
                                    </m:r>
                                  </m:sub>
                                </m:sSub>
                              </m:e>
                              <m:e>
                                <m:sSub>
                                  <m:sSubPr>
                                    <m:ctrlPr>
                                      <a:rPr lang="es-PE" sz="2800" b="0" i="1">
                                        <a:latin typeface="Cambria Math" panose="02040503050406030204" pitchFamily="18" charset="0"/>
                                      </a:rPr>
                                    </m:ctrlPr>
                                  </m:sSubPr>
                                  <m:e>
                                    <m:r>
                                      <a:rPr lang="es-PE" sz="2800" b="1" i="1">
                                        <a:latin typeface="Cambria Math" panose="02040503050406030204" pitchFamily="18" charset="0"/>
                                      </a:rPr>
                                      <m:t>𝑱</m:t>
                                    </m:r>
                                  </m:e>
                                  <m:sub>
                                    <m:r>
                                      <a:rPr lang="es-PE" sz="2800" b="1" i="1">
                                        <a:latin typeface="Cambria Math" panose="02040503050406030204" pitchFamily="18" charset="0"/>
                                      </a:rPr>
                                      <m:t>𝑸𝑽</m:t>
                                    </m:r>
                                  </m:sub>
                                </m:sSub>
                              </m:e>
                            </m:mr>
                          </m:m>
                        </m:e>
                      </m:d>
                    </m:oMath>
                  </m:oMathPara>
                </a14:m>
                <a:endParaRPr lang="es-PE" dirty="0"/>
              </a:p>
            </p:txBody>
          </p:sp>
        </mc:Choice>
        <mc:Fallback xmlns="">
          <p:sp>
            <p:nvSpPr>
              <p:cNvPr id="3" name="Rectángulo 2"/>
              <p:cNvSpPr>
                <a:spLocks noRot="1" noChangeAspect="1" noMove="1" noResize="1" noEditPoints="1" noAdjustHandles="1" noChangeArrowheads="1" noChangeShapeType="1" noTextEdit="1"/>
              </p:cNvSpPr>
              <p:nvPr/>
            </p:nvSpPr>
            <p:spPr>
              <a:xfrm>
                <a:off x="3393164" y="2435699"/>
                <a:ext cx="4454058" cy="935577"/>
              </a:xfrm>
              <a:prstGeom prst="rect">
                <a:avLst/>
              </a:prstGeom>
              <a:blipFill rotWithShape="0">
                <a:blip r:embed="rId3"/>
                <a:stretch>
                  <a:fillRect/>
                </a:stretch>
              </a:blipFill>
            </p:spPr>
            <p:txBody>
              <a:bodyPr/>
              <a:lstStyle/>
              <a:p>
                <a:r>
                  <a:rPr lang="es-PE">
                    <a:noFill/>
                  </a:rPr>
                  <a:t> </a:t>
                </a:r>
              </a:p>
            </p:txBody>
          </p:sp>
        </mc:Fallback>
      </mc:AlternateContent>
      <mc:AlternateContent xmlns:mc="http://schemas.openxmlformats.org/markup-compatibility/2006" xmlns:a14="http://schemas.microsoft.com/office/drawing/2010/main">
        <mc:Choice Requires="a14">
          <p:sp>
            <p:nvSpPr>
              <p:cNvPr id="7" name="Rectángulo 6"/>
              <p:cNvSpPr/>
              <p:nvPr/>
            </p:nvSpPr>
            <p:spPr>
              <a:xfrm>
                <a:off x="3396461" y="3745353"/>
                <a:ext cx="3834870" cy="65178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PE" sz="3600" i="1">
                              <a:latin typeface="Cambria Math" panose="02040503050406030204" pitchFamily="18" charset="0"/>
                            </a:rPr>
                          </m:ctrlPr>
                        </m:sSubPr>
                        <m:e>
                          <m:r>
                            <a:rPr lang="es-PE" sz="3600" i="1">
                              <a:latin typeface="Cambria Math" panose="02040503050406030204" pitchFamily="18" charset="0"/>
                            </a:rPr>
                            <m:t>𝐽</m:t>
                          </m:r>
                        </m:e>
                        <m:sub>
                          <m:r>
                            <a:rPr lang="es-PE" sz="3600" i="1">
                              <a:latin typeface="Cambria Math" panose="02040503050406030204" pitchFamily="18" charset="0"/>
                            </a:rPr>
                            <m:t>𝑅</m:t>
                          </m:r>
                          <m:r>
                            <a:rPr lang="es-PE" sz="3600" i="0">
                              <a:latin typeface="Cambria Math" panose="02040503050406030204" pitchFamily="18" charset="0"/>
                            </a:rPr>
                            <m:t>=</m:t>
                          </m:r>
                        </m:sub>
                      </m:sSub>
                      <m:sSub>
                        <m:sSubPr>
                          <m:ctrlPr>
                            <a:rPr lang="es-PE" sz="3600" i="1">
                              <a:latin typeface="Cambria Math" panose="02040503050406030204" pitchFamily="18" charset="0"/>
                            </a:rPr>
                          </m:ctrlPr>
                        </m:sSubPr>
                        <m:e>
                          <m:r>
                            <a:rPr lang="es-PE" sz="3600" i="1">
                              <a:latin typeface="Cambria Math" panose="02040503050406030204" pitchFamily="18" charset="0"/>
                            </a:rPr>
                            <m:t>𝐽</m:t>
                          </m:r>
                        </m:e>
                        <m:sub>
                          <m:r>
                            <a:rPr lang="es-PE" sz="3600" i="0">
                              <a:latin typeface="Cambria Math" panose="02040503050406030204" pitchFamily="18" charset="0"/>
                            </a:rPr>
                            <m:t>4</m:t>
                          </m:r>
                        </m:sub>
                      </m:sSub>
                      <m:r>
                        <a:rPr lang="es-PE" sz="3600" i="0">
                          <a:latin typeface="Cambria Math" panose="02040503050406030204" pitchFamily="18" charset="0"/>
                        </a:rPr>
                        <m:t>−</m:t>
                      </m:r>
                      <m:sSub>
                        <m:sSubPr>
                          <m:ctrlPr>
                            <a:rPr lang="es-PE" sz="3600" i="1">
                              <a:latin typeface="Cambria Math" panose="02040503050406030204" pitchFamily="18" charset="0"/>
                            </a:rPr>
                          </m:ctrlPr>
                        </m:sSubPr>
                        <m:e>
                          <m:r>
                            <a:rPr lang="es-PE" sz="3600" i="1">
                              <a:latin typeface="Cambria Math" panose="02040503050406030204" pitchFamily="18" charset="0"/>
                            </a:rPr>
                            <m:t>𝐽</m:t>
                          </m:r>
                        </m:e>
                        <m:sub>
                          <m:r>
                            <a:rPr lang="es-PE" sz="3600" i="0">
                              <a:latin typeface="Cambria Math" panose="02040503050406030204" pitchFamily="18" charset="0"/>
                            </a:rPr>
                            <m:t>3</m:t>
                          </m:r>
                        </m:sub>
                      </m:sSub>
                      <m:sSubSup>
                        <m:sSubSupPr>
                          <m:ctrlPr>
                            <a:rPr lang="es-PE" sz="3600" i="1">
                              <a:latin typeface="Cambria Math" panose="02040503050406030204" pitchFamily="18" charset="0"/>
                            </a:rPr>
                          </m:ctrlPr>
                        </m:sSubSupPr>
                        <m:e>
                          <m:r>
                            <a:rPr lang="es-PE" sz="3600" i="1">
                              <a:latin typeface="Cambria Math" panose="02040503050406030204" pitchFamily="18" charset="0"/>
                            </a:rPr>
                            <m:t>𝐽</m:t>
                          </m:r>
                        </m:e>
                        <m:sub>
                          <m:r>
                            <a:rPr lang="es-PE" sz="3600" i="0">
                              <a:latin typeface="Cambria Math" panose="02040503050406030204" pitchFamily="18" charset="0"/>
                            </a:rPr>
                            <m:t>1</m:t>
                          </m:r>
                        </m:sub>
                        <m:sup>
                          <m:r>
                            <a:rPr lang="es-PE" sz="3600" i="0">
                              <a:latin typeface="Cambria Math" panose="02040503050406030204" pitchFamily="18" charset="0"/>
                            </a:rPr>
                            <m:t>−1</m:t>
                          </m:r>
                        </m:sup>
                      </m:sSubSup>
                      <m:sSub>
                        <m:sSubPr>
                          <m:ctrlPr>
                            <a:rPr lang="es-PE" sz="3600" i="1">
                              <a:latin typeface="Cambria Math" panose="02040503050406030204" pitchFamily="18" charset="0"/>
                            </a:rPr>
                          </m:ctrlPr>
                        </m:sSubPr>
                        <m:e>
                          <m:r>
                            <a:rPr lang="es-PE" sz="3600" i="1">
                              <a:latin typeface="Cambria Math" panose="02040503050406030204" pitchFamily="18" charset="0"/>
                            </a:rPr>
                            <m:t>𝐽</m:t>
                          </m:r>
                        </m:e>
                        <m:sub>
                          <m:r>
                            <a:rPr lang="es-PE" sz="3600" i="0">
                              <a:latin typeface="Cambria Math" panose="02040503050406030204" pitchFamily="18" charset="0"/>
                            </a:rPr>
                            <m:t>2</m:t>
                          </m:r>
                        </m:sub>
                      </m:sSub>
                    </m:oMath>
                  </m:oMathPara>
                </a14:m>
                <a:endParaRPr lang="es-PE" dirty="0"/>
              </a:p>
            </p:txBody>
          </p:sp>
        </mc:Choice>
        <mc:Fallback xmlns="">
          <p:sp>
            <p:nvSpPr>
              <p:cNvPr id="7" name="Rectángulo 6"/>
              <p:cNvSpPr>
                <a:spLocks noRot="1" noChangeAspect="1" noMove="1" noResize="1" noEditPoints="1" noAdjustHandles="1" noChangeArrowheads="1" noChangeShapeType="1" noTextEdit="1"/>
              </p:cNvSpPr>
              <p:nvPr/>
            </p:nvSpPr>
            <p:spPr>
              <a:xfrm>
                <a:off x="3396461" y="3745353"/>
                <a:ext cx="3834870" cy="651781"/>
              </a:xfrm>
              <a:prstGeom prst="rect">
                <a:avLst/>
              </a:prstGeom>
              <a:blipFill rotWithShape="0">
                <a:blip r:embed="rId4"/>
                <a:stretch>
                  <a:fillRect/>
                </a:stretch>
              </a:blipFill>
            </p:spPr>
            <p:txBody>
              <a:bodyPr/>
              <a:lstStyle/>
              <a:p>
                <a:r>
                  <a:rPr lang="es-PE">
                    <a:noFill/>
                  </a:rPr>
                  <a:t> </a:t>
                </a:r>
              </a:p>
            </p:txBody>
          </p:sp>
        </mc:Fallback>
      </mc:AlternateContent>
      <mc:AlternateContent xmlns:mc="http://schemas.openxmlformats.org/markup-compatibility/2006" xmlns:a14="http://schemas.microsoft.com/office/drawing/2010/main">
        <mc:Choice Requires="a14">
          <p:sp>
            <p:nvSpPr>
              <p:cNvPr id="8" name="Rectángulo 7"/>
              <p:cNvSpPr/>
              <p:nvPr/>
            </p:nvSpPr>
            <p:spPr>
              <a:xfrm>
                <a:off x="3921227" y="4528337"/>
                <a:ext cx="2445862" cy="6463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PE" sz="3600">
                          <a:latin typeface="Cambria Math" panose="02040503050406030204" pitchFamily="18" charset="0"/>
                        </a:rPr>
                        <m:t>∆</m:t>
                      </m:r>
                      <m:r>
                        <m:rPr>
                          <m:sty m:val="p"/>
                        </m:rPr>
                        <a:rPr lang="es-PE" sz="3600" i="0">
                          <a:latin typeface="Cambria Math" panose="02040503050406030204" pitchFamily="18" charset="0"/>
                        </a:rPr>
                        <m:t>Q</m:t>
                      </m:r>
                      <m:r>
                        <a:rPr lang="es-PE" sz="3600" i="0">
                          <a:latin typeface="Cambria Math" panose="02040503050406030204" pitchFamily="18" charset="0"/>
                        </a:rPr>
                        <m:t>=</m:t>
                      </m:r>
                      <m:sSub>
                        <m:sSubPr>
                          <m:ctrlPr>
                            <a:rPr lang="es-PE" sz="3600" i="1">
                              <a:latin typeface="Cambria Math" panose="02040503050406030204" pitchFamily="18" charset="0"/>
                            </a:rPr>
                          </m:ctrlPr>
                        </m:sSubPr>
                        <m:e>
                          <m:r>
                            <a:rPr lang="es-PE" sz="3600" i="1">
                              <a:latin typeface="Cambria Math" panose="02040503050406030204" pitchFamily="18" charset="0"/>
                            </a:rPr>
                            <m:t>𝐽</m:t>
                          </m:r>
                        </m:e>
                        <m:sub>
                          <m:r>
                            <a:rPr lang="es-PE" sz="3600" i="1">
                              <a:latin typeface="Cambria Math" panose="02040503050406030204" pitchFamily="18" charset="0"/>
                            </a:rPr>
                            <m:t>𝑅</m:t>
                          </m:r>
                        </m:sub>
                      </m:sSub>
                      <m:r>
                        <a:rPr lang="es-PE" sz="3600" i="0">
                          <a:latin typeface="Cambria Math" panose="02040503050406030204" pitchFamily="18" charset="0"/>
                        </a:rPr>
                        <m:t>∆</m:t>
                      </m:r>
                      <m:r>
                        <a:rPr lang="es-PE" sz="3600" i="1">
                          <a:latin typeface="Cambria Math" panose="02040503050406030204" pitchFamily="18" charset="0"/>
                        </a:rPr>
                        <m:t>𝑉</m:t>
                      </m:r>
                    </m:oMath>
                  </m:oMathPara>
                </a14:m>
                <a:endParaRPr lang="es-PE" sz="3600" dirty="0"/>
              </a:p>
            </p:txBody>
          </p:sp>
        </mc:Choice>
        <mc:Fallback xmlns="">
          <p:sp>
            <p:nvSpPr>
              <p:cNvPr id="8" name="Rectángulo 7"/>
              <p:cNvSpPr>
                <a:spLocks noRot="1" noChangeAspect="1" noMove="1" noResize="1" noEditPoints="1" noAdjustHandles="1" noChangeArrowheads="1" noChangeShapeType="1" noTextEdit="1"/>
              </p:cNvSpPr>
              <p:nvPr/>
            </p:nvSpPr>
            <p:spPr>
              <a:xfrm>
                <a:off x="3921227" y="4528337"/>
                <a:ext cx="2445862" cy="646331"/>
              </a:xfrm>
              <a:prstGeom prst="rect">
                <a:avLst/>
              </a:prstGeom>
              <a:blipFill rotWithShape="0">
                <a:blip r:embed="rId5"/>
                <a:stretch>
                  <a:fillRect/>
                </a:stretch>
              </a:blipFill>
            </p:spPr>
            <p:txBody>
              <a:bodyPr/>
              <a:lstStyle/>
              <a:p>
                <a:r>
                  <a:rPr lang="es-PE">
                    <a:noFill/>
                  </a:rPr>
                  <a:t> </a:t>
                </a:r>
              </a:p>
            </p:txBody>
          </p:sp>
        </mc:Fallback>
      </mc:AlternateContent>
      <mc:AlternateContent xmlns:mc="http://schemas.openxmlformats.org/markup-compatibility/2006" xmlns:a14="http://schemas.microsoft.com/office/drawing/2010/main">
        <mc:Choice Requires="a14">
          <p:sp>
            <p:nvSpPr>
              <p:cNvPr id="9" name="Rectángulo 8"/>
              <p:cNvSpPr/>
              <p:nvPr/>
            </p:nvSpPr>
            <p:spPr>
              <a:xfrm>
                <a:off x="3745887" y="5345203"/>
                <a:ext cx="2796542" cy="59073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s-PE" sz="3200">
                          <a:latin typeface="Cambria Math" panose="02040503050406030204" pitchFamily="18" charset="0"/>
                        </a:rPr>
                        <m:t>∆</m:t>
                      </m:r>
                      <m:r>
                        <m:rPr>
                          <m:sty m:val="p"/>
                        </m:rPr>
                        <a:rPr lang="es-PE" sz="3200" i="0">
                          <a:latin typeface="Cambria Math" panose="02040503050406030204" pitchFamily="18" charset="0"/>
                        </a:rPr>
                        <m:t>V</m:t>
                      </m:r>
                      <m:r>
                        <a:rPr lang="es-PE" sz="3200" i="0">
                          <a:latin typeface="Cambria Math" panose="02040503050406030204" pitchFamily="18" charset="0"/>
                        </a:rPr>
                        <m:t>=</m:t>
                      </m:r>
                      <m:sSubSup>
                        <m:sSubSupPr>
                          <m:ctrlPr>
                            <a:rPr lang="es-PE" sz="3200" i="1">
                              <a:latin typeface="Cambria Math" panose="02040503050406030204" pitchFamily="18" charset="0"/>
                            </a:rPr>
                          </m:ctrlPr>
                        </m:sSubSupPr>
                        <m:e>
                          <m:r>
                            <a:rPr lang="es-PE" sz="3200" i="1">
                              <a:latin typeface="Cambria Math" panose="02040503050406030204" pitchFamily="18" charset="0"/>
                            </a:rPr>
                            <m:t>𝐽</m:t>
                          </m:r>
                        </m:e>
                        <m:sub>
                          <m:r>
                            <a:rPr lang="es-PE" sz="3200" i="1">
                              <a:latin typeface="Cambria Math" panose="02040503050406030204" pitchFamily="18" charset="0"/>
                            </a:rPr>
                            <m:t>𝑅</m:t>
                          </m:r>
                        </m:sub>
                        <m:sup>
                          <m:r>
                            <a:rPr lang="es-PE" sz="3200" i="0">
                              <a:latin typeface="Cambria Math" panose="02040503050406030204" pitchFamily="18" charset="0"/>
                            </a:rPr>
                            <m:t>−1</m:t>
                          </m:r>
                        </m:sup>
                      </m:sSubSup>
                      <m:r>
                        <a:rPr lang="es-PE" sz="3200" i="0">
                          <a:latin typeface="Cambria Math" panose="02040503050406030204" pitchFamily="18" charset="0"/>
                        </a:rPr>
                        <m:t>∆</m:t>
                      </m:r>
                      <m:r>
                        <a:rPr lang="es-PE" sz="3200" i="1">
                          <a:latin typeface="Cambria Math" panose="02040503050406030204" pitchFamily="18" charset="0"/>
                        </a:rPr>
                        <m:t>𝑄</m:t>
                      </m:r>
                    </m:oMath>
                  </m:oMathPara>
                </a14:m>
                <a:endParaRPr lang="es-PE" sz="3200" dirty="0"/>
              </a:p>
            </p:txBody>
          </p:sp>
        </mc:Choice>
        <mc:Fallback xmlns="">
          <p:sp>
            <p:nvSpPr>
              <p:cNvPr id="9" name="Rectángulo 8"/>
              <p:cNvSpPr>
                <a:spLocks noRot="1" noChangeAspect="1" noMove="1" noResize="1" noEditPoints="1" noAdjustHandles="1" noChangeArrowheads="1" noChangeShapeType="1" noTextEdit="1"/>
              </p:cNvSpPr>
              <p:nvPr/>
            </p:nvSpPr>
            <p:spPr>
              <a:xfrm>
                <a:off x="3745887" y="5345203"/>
                <a:ext cx="2796542" cy="590739"/>
              </a:xfrm>
              <a:prstGeom prst="rect">
                <a:avLst/>
              </a:prstGeom>
              <a:blipFill rotWithShape="0">
                <a:blip r:embed="rId6"/>
                <a:stretch>
                  <a:fillRect/>
                </a:stretch>
              </a:blipFill>
            </p:spPr>
            <p:txBody>
              <a:bodyPr/>
              <a:lstStyle/>
              <a:p>
                <a:r>
                  <a:rPr lang="es-PE">
                    <a:noFill/>
                  </a:rPr>
                  <a:t> </a:t>
                </a:r>
              </a:p>
            </p:txBody>
          </p:sp>
        </mc:Fallback>
      </mc:AlternateContent>
    </p:spTree>
    <p:extLst>
      <p:ext uri="{BB962C8B-B14F-4D97-AF65-F5344CB8AC3E}">
        <p14:creationId xmlns:p14="http://schemas.microsoft.com/office/powerpoint/2010/main" val="16615663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Marcador de contenido 2"/>
              <p:cNvSpPr>
                <a:spLocks noGrp="1"/>
              </p:cNvSpPr>
              <p:nvPr>
                <p:ph idx="1"/>
              </p:nvPr>
            </p:nvSpPr>
            <p:spPr>
              <a:xfrm>
                <a:off x="845127" y="439838"/>
                <a:ext cx="10515600" cy="5740299"/>
              </a:xfrm>
            </p:spPr>
            <p:txBody>
              <a:bodyPr>
                <a:normAutofit/>
              </a:bodyPr>
              <a:lstStyle/>
              <a:p>
                <a:pPr marL="0" indent="0">
                  <a:buNone/>
                </a:pPr>
                <a14:m>
                  <m:oMathPara xmlns:m="http://schemas.openxmlformats.org/officeDocument/2006/math">
                    <m:oMathParaPr>
                      <m:jc m:val="centerGroup"/>
                    </m:oMathParaPr>
                    <m:oMath xmlns:m="http://schemas.openxmlformats.org/officeDocument/2006/math">
                      <m:r>
                        <m:rPr>
                          <m:sty m:val="p"/>
                        </m:rPr>
                        <a:rPr lang="es-PE" smtClean="0">
                          <a:latin typeface="Cambria Math" panose="02040503050406030204" pitchFamily="18" charset="0"/>
                        </a:rPr>
                        <m:t>A</m:t>
                      </m:r>
                      <m:r>
                        <a:rPr lang="es-PE" smtClean="0">
                          <a:latin typeface="Cambria Math" panose="02040503050406030204" pitchFamily="18" charset="0"/>
                        </a:rPr>
                        <m:t>∅=</m:t>
                      </m:r>
                      <m:r>
                        <m:rPr>
                          <m:sty m:val="p"/>
                        </m:rPr>
                        <a:rPr lang="es-PE" smtClean="0">
                          <a:latin typeface="Cambria Math" panose="02040503050406030204" pitchFamily="18" charset="0"/>
                        </a:rPr>
                        <m:t>λ</m:t>
                      </m:r>
                      <m:r>
                        <a:rPr lang="es-PE" smtClean="0">
                          <a:latin typeface="Cambria Math" panose="02040503050406030204" pitchFamily="18" charset="0"/>
                        </a:rPr>
                        <m:t>∅</m:t>
                      </m:r>
                    </m:oMath>
                  </m:oMathPara>
                </a14:m>
                <a:endParaRPr lang="es-PE" dirty="0" smtClean="0"/>
              </a:p>
              <a:p>
                <a:pPr marL="0" indent="0">
                  <a:buNone/>
                </a:pPr>
                <a14:m>
                  <m:oMathPara xmlns:m="http://schemas.openxmlformats.org/officeDocument/2006/math">
                    <m:oMathParaPr>
                      <m:jc m:val="centerGroup"/>
                    </m:oMathParaPr>
                    <m:oMath xmlns:m="http://schemas.openxmlformats.org/officeDocument/2006/math">
                      <m:d>
                        <m:dPr>
                          <m:ctrlPr>
                            <a:rPr lang="es-PE" b="1" i="1">
                              <a:latin typeface="Cambria Math" panose="02040503050406030204" pitchFamily="18" charset="0"/>
                            </a:rPr>
                          </m:ctrlPr>
                        </m:dPr>
                        <m:e>
                          <m:r>
                            <a:rPr lang="es-PE" b="1" i="1">
                              <a:latin typeface="Cambria Math" panose="02040503050406030204" pitchFamily="18" charset="0"/>
                            </a:rPr>
                            <m:t>𝑨</m:t>
                          </m:r>
                          <m:r>
                            <a:rPr lang="es-PE" b="1" i="1">
                              <a:latin typeface="Cambria Math" panose="02040503050406030204" pitchFamily="18" charset="0"/>
                            </a:rPr>
                            <m:t>−</m:t>
                          </m:r>
                          <m:r>
                            <a:rPr lang="es-PE" b="1" i="1">
                              <a:latin typeface="Cambria Math" panose="02040503050406030204" pitchFamily="18" charset="0"/>
                            </a:rPr>
                            <m:t>𝝀</m:t>
                          </m:r>
                          <m:r>
                            <a:rPr lang="es-PE" b="1" i="1">
                              <a:latin typeface="Cambria Math" panose="02040503050406030204" pitchFamily="18" charset="0"/>
                            </a:rPr>
                            <m:t>𝑰</m:t>
                          </m:r>
                        </m:e>
                      </m:d>
                      <m:r>
                        <a:rPr lang="es-PE">
                          <a:latin typeface="Cambria Math" panose="02040503050406030204" pitchFamily="18" charset="0"/>
                        </a:rPr>
                        <m:t>=</m:t>
                      </m:r>
                      <m:r>
                        <a:rPr lang="es-PE" b="1" i="1">
                          <a:latin typeface="Cambria Math" panose="02040503050406030204" pitchFamily="18" charset="0"/>
                        </a:rPr>
                        <m:t>𝟎</m:t>
                      </m:r>
                    </m:oMath>
                  </m:oMathPara>
                </a14:m>
                <a:endParaRPr lang="es-ES" dirty="0" smtClean="0"/>
              </a:p>
              <a:p>
                <a:pPr marL="0" indent="0">
                  <a:buNone/>
                </a:pPr>
                <a14:m>
                  <m:oMathPara xmlns:m="http://schemas.openxmlformats.org/officeDocument/2006/math">
                    <m:oMathParaPr>
                      <m:jc m:val="centerGroup"/>
                    </m:oMathParaPr>
                    <m:oMath xmlns:m="http://schemas.openxmlformats.org/officeDocument/2006/math">
                      <m:r>
                        <a:rPr lang="es-PE" b="1" i="1">
                          <a:latin typeface="Cambria Math" panose="02040503050406030204" pitchFamily="18" charset="0"/>
                        </a:rPr>
                        <m:t>𝐝𝐞𝐭</m:t>
                      </m:r>
                      <m:d>
                        <m:dPr>
                          <m:ctrlPr>
                            <a:rPr lang="es-PE" b="1" i="1">
                              <a:latin typeface="Cambria Math" panose="02040503050406030204" pitchFamily="18" charset="0"/>
                            </a:rPr>
                          </m:ctrlPr>
                        </m:dPr>
                        <m:e>
                          <m:r>
                            <a:rPr lang="es-PE" b="1" i="1">
                              <a:latin typeface="Cambria Math" panose="02040503050406030204" pitchFamily="18" charset="0"/>
                            </a:rPr>
                            <m:t>𝑨</m:t>
                          </m:r>
                          <m:r>
                            <a:rPr lang="es-PE" b="1" i="1">
                              <a:latin typeface="Cambria Math" panose="02040503050406030204" pitchFamily="18" charset="0"/>
                            </a:rPr>
                            <m:t>−</m:t>
                          </m:r>
                          <m:r>
                            <a:rPr lang="es-PE" b="1" i="1">
                              <a:latin typeface="Cambria Math" panose="02040503050406030204" pitchFamily="18" charset="0"/>
                            </a:rPr>
                            <m:t>𝝀</m:t>
                          </m:r>
                          <m:r>
                            <a:rPr lang="es-PE" b="1" i="1">
                              <a:latin typeface="Cambria Math" panose="02040503050406030204" pitchFamily="18" charset="0"/>
                            </a:rPr>
                            <m:t>𝑰</m:t>
                          </m:r>
                        </m:e>
                      </m:d>
                      <m:r>
                        <a:rPr lang="es-PE" b="1" i="1">
                          <a:latin typeface="Cambria Math" panose="02040503050406030204" pitchFamily="18" charset="0"/>
                        </a:rPr>
                        <m:t>=</m:t>
                      </m:r>
                      <m:r>
                        <a:rPr lang="es-PE" b="1" i="1">
                          <a:latin typeface="Cambria Math" panose="02040503050406030204" pitchFamily="18" charset="0"/>
                        </a:rPr>
                        <m:t>𝟎</m:t>
                      </m:r>
                    </m:oMath>
                  </m:oMathPara>
                </a14:m>
                <a:endParaRPr lang="es-ES" dirty="0" smtClean="0"/>
              </a:p>
              <a:p>
                <a:r>
                  <a:rPr lang="es-PE" dirty="0"/>
                  <a:t>Mediante la expansión de la determinante en la ecuación anterior, se obtienen las características de la ecuación; obteniendo las n soluciones de </a:t>
                </a:r>
                <a:r>
                  <a:rPr lang="es-PE" b="1" dirty="0"/>
                  <a:t>λ = λ1, λ2,…, </a:t>
                </a:r>
                <a:r>
                  <a:rPr lang="es-PE" b="1" dirty="0" err="1"/>
                  <a:t>λn</a:t>
                </a:r>
                <a:r>
                  <a:rPr lang="es-PE" dirty="0"/>
                  <a:t>, representando estas los valores propios de A.</a:t>
                </a:r>
              </a:p>
              <a:p>
                <a:pPr marL="0" indent="0">
                  <a:buNone/>
                </a:pPr>
                <a14:m>
                  <m:oMath xmlns:m="http://schemas.openxmlformats.org/officeDocument/2006/math">
                    <m:sSub>
                      <m:sSubPr>
                        <m:ctrlPr>
                          <a:rPr lang="es-PE" i="1">
                            <a:latin typeface="Cambria Math" panose="02040503050406030204" pitchFamily="18" charset="0"/>
                          </a:rPr>
                        </m:ctrlPr>
                      </m:sSubPr>
                      <m:e>
                        <m:r>
                          <a:rPr lang="es-PE" i="1">
                            <a:latin typeface="Cambria Math" panose="02040503050406030204" pitchFamily="18" charset="0"/>
                          </a:rPr>
                          <m:t>𝜙</m:t>
                        </m:r>
                      </m:e>
                      <m:sub>
                        <m:r>
                          <a:rPr lang="es-PE" i="1">
                            <a:latin typeface="Cambria Math" panose="02040503050406030204" pitchFamily="18" charset="0"/>
                          </a:rPr>
                          <m:t>𝑖</m:t>
                        </m:r>
                      </m:sub>
                    </m:sSub>
                    <m:r>
                      <a:rPr lang="es-PE" i="1">
                        <a:latin typeface="Cambria Math" panose="02040503050406030204" pitchFamily="18" charset="0"/>
                      </a:rPr>
                      <m:t>=</m:t>
                    </m:r>
                    <m:d>
                      <m:dPr>
                        <m:begChr m:val="["/>
                        <m:endChr m:val="]"/>
                        <m:ctrlPr>
                          <a:rPr lang="es-PE" i="1">
                            <a:latin typeface="Cambria Math" panose="02040503050406030204" pitchFamily="18" charset="0"/>
                          </a:rPr>
                        </m:ctrlPr>
                      </m:dPr>
                      <m:e>
                        <m:m>
                          <m:mPr>
                            <m:mcs>
                              <m:mc>
                                <m:mcPr>
                                  <m:count m:val="1"/>
                                  <m:mcJc m:val="center"/>
                                </m:mcPr>
                              </m:mc>
                            </m:mcs>
                            <m:ctrlPr>
                              <a:rPr lang="es-PE" i="1">
                                <a:latin typeface="Cambria Math" panose="02040503050406030204" pitchFamily="18" charset="0"/>
                              </a:rPr>
                            </m:ctrlPr>
                          </m:mPr>
                          <m:mr>
                            <m:e>
                              <m:sSub>
                                <m:sSubPr>
                                  <m:ctrlPr>
                                    <a:rPr lang="es-PE" i="1">
                                      <a:latin typeface="Cambria Math" panose="02040503050406030204" pitchFamily="18" charset="0"/>
                                    </a:rPr>
                                  </m:ctrlPr>
                                </m:sSubPr>
                                <m:e>
                                  <m:r>
                                    <a:rPr lang="es-PE" i="1">
                                      <a:latin typeface="Cambria Math" panose="02040503050406030204" pitchFamily="18" charset="0"/>
                                    </a:rPr>
                                    <m:t>𝜙</m:t>
                                  </m:r>
                                </m:e>
                                <m:sub>
                                  <m:r>
                                    <a:rPr lang="es-PE" i="1">
                                      <a:latin typeface="Cambria Math" panose="02040503050406030204" pitchFamily="18" charset="0"/>
                                    </a:rPr>
                                    <m:t>1</m:t>
                                  </m:r>
                                  <m:r>
                                    <a:rPr lang="es-PE" i="1">
                                      <a:latin typeface="Cambria Math" panose="02040503050406030204" pitchFamily="18" charset="0"/>
                                    </a:rPr>
                                    <m:t>𝑖</m:t>
                                  </m:r>
                                </m:sub>
                              </m:sSub>
                            </m:e>
                          </m:mr>
                          <m:mr>
                            <m:e>
                              <m:m>
                                <m:mPr>
                                  <m:mcs>
                                    <m:mc>
                                      <m:mcPr>
                                        <m:count m:val="1"/>
                                        <m:mcJc m:val="center"/>
                                      </m:mcPr>
                                    </m:mc>
                                  </m:mcs>
                                  <m:ctrlPr>
                                    <a:rPr lang="es-PE" i="1">
                                      <a:latin typeface="Cambria Math" panose="02040503050406030204" pitchFamily="18" charset="0"/>
                                    </a:rPr>
                                  </m:ctrlPr>
                                </m:mPr>
                                <m:mr>
                                  <m:e>
                                    <m:sSub>
                                      <m:sSubPr>
                                        <m:ctrlPr>
                                          <a:rPr lang="es-PE" i="1">
                                            <a:latin typeface="Cambria Math" panose="02040503050406030204" pitchFamily="18" charset="0"/>
                                          </a:rPr>
                                        </m:ctrlPr>
                                      </m:sSubPr>
                                      <m:e>
                                        <m:r>
                                          <a:rPr lang="es-PE" i="1">
                                            <a:latin typeface="Cambria Math" panose="02040503050406030204" pitchFamily="18" charset="0"/>
                                          </a:rPr>
                                          <m:t>𝜙</m:t>
                                        </m:r>
                                      </m:e>
                                      <m:sub>
                                        <m:r>
                                          <a:rPr lang="es-PE" i="1">
                                            <a:latin typeface="Cambria Math" panose="02040503050406030204" pitchFamily="18" charset="0"/>
                                          </a:rPr>
                                          <m:t>2</m:t>
                                        </m:r>
                                        <m:r>
                                          <a:rPr lang="es-PE" i="1">
                                            <a:latin typeface="Cambria Math" panose="02040503050406030204" pitchFamily="18" charset="0"/>
                                          </a:rPr>
                                          <m:t>𝑖</m:t>
                                        </m:r>
                                      </m:sub>
                                    </m:sSub>
                                  </m:e>
                                </m:mr>
                                <m:mr>
                                  <m:e>
                                    <m:r>
                                      <a:rPr lang="es-PE" i="1">
                                        <a:latin typeface="Cambria Math" panose="02040503050406030204" pitchFamily="18" charset="0"/>
                                      </a:rPr>
                                      <m:t>.</m:t>
                                    </m:r>
                                  </m:e>
                                </m:mr>
                              </m:m>
                            </m:e>
                          </m:mr>
                          <m:mr>
                            <m:e>
                              <m:m>
                                <m:mPr>
                                  <m:mcs>
                                    <m:mc>
                                      <m:mcPr>
                                        <m:count m:val="1"/>
                                        <m:mcJc m:val="center"/>
                                      </m:mcPr>
                                    </m:mc>
                                  </m:mcs>
                                  <m:ctrlPr>
                                    <a:rPr lang="es-PE" i="1">
                                      <a:latin typeface="Cambria Math" panose="02040503050406030204" pitchFamily="18" charset="0"/>
                                    </a:rPr>
                                  </m:ctrlPr>
                                </m:mPr>
                                <m:mr>
                                  <m:e>
                                    <m:r>
                                      <a:rPr lang="es-PE" i="1">
                                        <a:latin typeface="Cambria Math" panose="02040503050406030204" pitchFamily="18" charset="0"/>
                                      </a:rPr>
                                      <m:t>.</m:t>
                                    </m:r>
                                  </m:e>
                                </m:mr>
                                <m:mr>
                                  <m:e>
                                    <m:sSub>
                                      <m:sSubPr>
                                        <m:ctrlPr>
                                          <a:rPr lang="es-PE" i="1">
                                            <a:latin typeface="Cambria Math" panose="02040503050406030204" pitchFamily="18" charset="0"/>
                                          </a:rPr>
                                        </m:ctrlPr>
                                      </m:sSubPr>
                                      <m:e>
                                        <m:r>
                                          <a:rPr lang="es-PE" i="1">
                                            <a:latin typeface="Cambria Math" panose="02040503050406030204" pitchFamily="18" charset="0"/>
                                          </a:rPr>
                                          <m:t>𝜙</m:t>
                                        </m:r>
                                      </m:e>
                                      <m:sub>
                                        <m:r>
                                          <a:rPr lang="es-PE" i="1">
                                            <a:latin typeface="Cambria Math" panose="02040503050406030204" pitchFamily="18" charset="0"/>
                                          </a:rPr>
                                          <m:t>𝑛𝑖</m:t>
                                        </m:r>
                                      </m:sub>
                                    </m:sSub>
                                  </m:e>
                                </m:mr>
                              </m:m>
                            </m:e>
                          </m:mr>
                        </m:m>
                      </m:e>
                    </m:d>
                  </m:oMath>
                </a14:m>
                <a:r>
                  <a:rPr lang="es-ES" dirty="0" smtClean="0"/>
                  <a:t> </a:t>
                </a:r>
                <a14:m>
                  <m:oMath xmlns:m="http://schemas.openxmlformats.org/officeDocument/2006/math">
                    <m:sSubSup>
                      <m:sSubSupPr>
                        <m:ctrlPr>
                          <a:rPr lang="es-PE" b="1" i="1">
                            <a:latin typeface="Cambria Math" panose="02040503050406030204" pitchFamily="18" charset="0"/>
                          </a:rPr>
                        </m:ctrlPr>
                      </m:sSubSupPr>
                      <m:e>
                        <m:r>
                          <a:rPr lang="es-PE" b="1" i="1" smtClean="0">
                            <a:latin typeface="Cambria Math" panose="02040503050406030204" pitchFamily="18" charset="0"/>
                          </a:rPr>
                          <m:t>                            </m:t>
                        </m:r>
                        <m:r>
                          <a:rPr lang="es-PE" b="1" i="1">
                            <a:latin typeface="Cambria Math" panose="02040503050406030204" pitchFamily="18" charset="0"/>
                          </a:rPr>
                          <m:t>𝝍</m:t>
                        </m:r>
                      </m:e>
                      <m:sub>
                        <m:r>
                          <a:rPr lang="es-PE" b="1" i="1">
                            <a:latin typeface="Cambria Math" panose="02040503050406030204" pitchFamily="18" charset="0"/>
                          </a:rPr>
                          <m:t>𝒋</m:t>
                        </m:r>
                      </m:sub>
                      <m:sup>
                        <m:r>
                          <a:rPr lang="es-PE" b="1" i="1">
                            <a:latin typeface="Cambria Math" panose="02040503050406030204" pitchFamily="18" charset="0"/>
                          </a:rPr>
                          <m:t>𝑻</m:t>
                        </m:r>
                      </m:sup>
                    </m:sSubSup>
                    <m:r>
                      <a:rPr lang="es-PE" b="1" i="1">
                        <a:latin typeface="Cambria Math" panose="02040503050406030204" pitchFamily="18" charset="0"/>
                      </a:rPr>
                      <m:t>=</m:t>
                    </m:r>
                    <m:d>
                      <m:dPr>
                        <m:begChr m:val="["/>
                        <m:endChr m:val="]"/>
                        <m:ctrlPr>
                          <a:rPr lang="es-PE" b="1" i="1">
                            <a:latin typeface="Cambria Math" panose="02040503050406030204" pitchFamily="18" charset="0"/>
                          </a:rPr>
                        </m:ctrlPr>
                      </m:dPr>
                      <m:e>
                        <m:sSub>
                          <m:sSubPr>
                            <m:ctrlPr>
                              <a:rPr lang="es-PE" b="1" i="1">
                                <a:latin typeface="Cambria Math" panose="02040503050406030204" pitchFamily="18" charset="0"/>
                              </a:rPr>
                            </m:ctrlPr>
                          </m:sSubPr>
                          <m:e>
                            <m:r>
                              <a:rPr lang="es-PE" b="1" i="1">
                                <a:latin typeface="Cambria Math" panose="02040503050406030204" pitchFamily="18" charset="0"/>
                              </a:rPr>
                              <m:t>𝝍</m:t>
                            </m:r>
                          </m:e>
                          <m:sub>
                            <m:r>
                              <a:rPr lang="es-PE" b="1" i="1">
                                <a:latin typeface="Cambria Math" panose="02040503050406030204" pitchFamily="18" charset="0"/>
                              </a:rPr>
                              <m:t>𝒋</m:t>
                            </m:r>
                            <m:r>
                              <a:rPr lang="es-PE" b="1" i="1">
                                <a:latin typeface="Cambria Math" panose="02040503050406030204" pitchFamily="18" charset="0"/>
                              </a:rPr>
                              <m:t>𝟏</m:t>
                            </m:r>
                          </m:sub>
                        </m:sSub>
                        <m:sSub>
                          <m:sSubPr>
                            <m:ctrlPr>
                              <a:rPr lang="es-PE" b="1" i="1">
                                <a:latin typeface="Cambria Math" panose="02040503050406030204" pitchFamily="18" charset="0"/>
                              </a:rPr>
                            </m:ctrlPr>
                          </m:sSubPr>
                          <m:e>
                            <m:r>
                              <a:rPr lang="es-PE" b="1" i="1">
                                <a:latin typeface="Cambria Math" panose="02040503050406030204" pitchFamily="18" charset="0"/>
                              </a:rPr>
                              <m:t>𝝍</m:t>
                            </m:r>
                          </m:e>
                          <m:sub>
                            <m:r>
                              <a:rPr lang="es-PE" b="1" i="1">
                                <a:latin typeface="Cambria Math" panose="02040503050406030204" pitchFamily="18" charset="0"/>
                              </a:rPr>
                              <m:t>𝒋</m:t>
                            </m:r>
                            <m:r>
                              <a:rPr lang="es-PE" b="1" i="1">
                                <a:latin typeface="Cambria Math" panose="02040503050406030204" pitchFamily="18" charset="0"/>
                              </a:rPr>
                              <m:t>𝟐</m:t>
                            </m:r>
                          </m:sub>
                        </m:sSub>
                        <m:r>
                          <a:rPr lang="es-PE" b="1" i="1">
                            <a:latin typeface="Cambria Math" panose="02040503050406030204" pitchFamily="18" charset="0"/>
                          </a:rPr>
                          <m:t>…</m:t>
                        </m:r>
                        <m:sSub>
                          <m:sSubPr>
                            <m:ctrlPr>
                              <a:rPr lang="es-PE" b="1" i="1">
                                <a:latin typeface="Cambria Math" panose="02040503050406030204" pitchFamily="18" charset="0"/>
                              </a:rPr>
                            </m:ctrlPr>
                          </m:sSubPr>
                          <m:e>
                            <m:r>
                              <a:rPr lang="es-PE" b="1" i="1">
                                <a:latin typeface="Cambria Math" panose="02040503050406030204" pitchFamily="18" charset="0"/>
                              </a:rPr>
                              <m:t>𝝍</m:t>
                            </m:r>
                          </m:e>
                          <m:sub>
                            <m:r>
                              <a:rPr lang="es-PE" b="1" i="1">
                                <a:latin typeface="Cambria Math" panose="02040503050406030204" pitchFamily="18" charset="0"/>
                              </a:rPr>
                              <m:t>𝒋𝒏</m:t>
                            </m:r>
                          </m:sub>
                        </m:sSub>
                      </m:e>
                    </m:d>
                  </m:oMath>
                </a14:m>
                <a:endParaRPr lang="es-ES" dirty="0" smtClean="0"/>
              </a:p>
              <a:p>
                <a:endParaRPr lang="es-ES" dirty="0"/>
              </a:p>
            </p:txBody>
          </p:sp>
        </mc:Choice>
        <mc:Fallback xmlns="">
          <p:sp>
            <p:nvSpPr>
              <p:cNvPr id="3" name="Marcador de contenido 2"/>
              <p:cNvSpPr>
                <a:spLocks noGrp="1" noRot="1" noChangeAspect="1" noMove="1" noResize="1" noEditPoints="1" noAdjustHandles="1" noChangeArrowheads="1" noChangeShapeType="1" noTextEdit="1"/>
              </p:cNvSpPr>
              <p:nvPr>
                <p:ph idx="1"/>
              </p:nvPr>
            </p:nvSpPr>
            <p:spPr>
              <a:xfrm>
                <a:off x="845127" y="439838"/>
                <a:ext cx="10515600" cy="5740299"/>
              </a:xfrm>
              <a:blipFill rotWithShape="0">
                <a:blip r:embed="rId2"/>
                <a:stretch>
                  <a:fillRect l="-928" r="-464"/>
                </a:stretch>
              </a:blipFill>
            </p:spPr>
            <p:txBody>
              <a:bodyPr/>
              <a:lstStyle/>
              <a:p>
                <a:r>
                  <a:rPr lang="es-PE">
                    <a:noFill/>
                  </a:rPr>
                  <a:t> </a:t>
                </a:r>
              </a:p>
            </p:txBody>
          </p:sp>
        </mc:Fallback>
      </mc:AlternateContent>
    </p:spTree>
    <p:extLst>
      <p:ext uri="{BB962C8B-B14F-4D97-AF65-F5344CB8AC3E}">
        <p14:creationId xmlns:p14="http://schemas.microsoft.com/office/powerpoint/2010/main" val="32357588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Marcador de contenido 2"/>
              <p:cNvSpPr>
                <a:spLocks noGrp="1"/>
              </p:cNvSpPr>
              <p:nvPr>
                <p:ph idx="1"/>
              </p:nvPr>
            </p:nvSpPr>
            <p:spPr>
              <a:xfrm>
                <a:off x="775680" y="2777925"/>
                <a:ext cx="10515600" cy="3518704"/>
              </a:xfrm>
            </p:spPr>
            <p:txBody>
              <a:bodyPr>
                <a:normAutofit fontScale="47500" lnSpcReduction="20000"/>
              </a:bodyPr>
              <a:lstStyle/>
              <a:p>
                <a:pPr marL="0" indent="0" algn="ctr">
                  <a:buNone/>
                </a:pPr>
                <a14:m>
                  <m:oMathPara xmlns:m="http://schemas.openxmlformats.org/officeDocument/2006/math">
                    <m:oMathParaPr>
                      <m:jc m:val="centerGroup"/>
                    </m:oMathParaPr>
                    <m:oMath xmlns:m="http://schemas.openxmlformats.org/officeDocument/2006/math">
                      <m:r>
                        <a:rPr lang="es-PE" sz="11200" b="0" i="1">
                          <a:latin typeface="Cambria Math" panose="02040503050406030204" pitchFamily="18" charset="0"/>
                        </a:rPr>
                        <m:t>𝛬</m:t>
                      </m:r>
                      <m:r>
                        <a:rPr lang="es-PE" sz="11200" b="0">
                          <a:latin typeface="Cambria Math" panose="02040503050406030204" pitchFamily="18" charset="0"/>
                        </a:rPr>
                        <m:t>=</m:t>
                      </m:r>
                      <m:r>
                        <a:rPr lang="es-PE" sz="11200" b="0" i="1">
                          <a:latin typeface="Cambria Math" panose="02040503050406030204" pitchFamily="18" charset="0"/>
                        </a:rPr>
                        <m:t>𝐷𝑖𝑎𝑔</m:t>
                      </m:r>
                      <m:d>
                        <m:dPr>
                          <m:ctrlPr>
                            <a:rPr lang="es-PE" sz="11200" i="1">
                              <a:latin typeface="Cambria Math" panose="02040503050406030204" pitchFamily="18" charset="0"/>
                            </a:rPr>
                          </m:ctrlPr>
                        </m:dPr>
                        <m:e>
                          <m:sSub>
                            <m:sSubPr>
                              <m:ctrlPr>
                                <a:rPr lang="es-PE" sz="11200" i="1">
                                  <a:latin typeface="Cambria Math" panose="02040503050406030204" pitchFamily="18" charset="0"/>
                                </a:rPr>
                              </m:ctrlPr>
                            </m:sSubPr>
                            <m:e>
                              <m:r>
                                <a:rPr lang="es-PE" sz="11200" b="0" i="1">
                                  <a:latin typeface="Cambria Math" panose="02040503050406030204" pitchFamily="18" charset="0"/>
                                </a:rPr>
                                <m:t>𝜆</m:t>
                              </m:r>
                            </m:e>
                            <m:sub>
                              <m:r>
                                <a:rPr lang="es-PE" sz="11200" b="0" i="1">
                                  <a:latin typeface="Cambria Math" panose="02040503050406030204" pitchFamily="18" charset="0"/>
                                </a:rPr>
                                <m:t>𝑖</m:t>
                              </m:r>
                            </m:sub>
                          </m:sSub>
                        </m:e>
                      </m:d>
                      <m:r>
                        <a:rPr lang="es-PE" sz="11200" b="0" i="1">
                          <a:latin typeface="Cambria Math" panose="02040503050406030204" pitchFamily="18" charset="0"/>
                        </a:rPr>
                        <m:t>=</m:t>
                      </m:r>
                      <m:d>
                        <m:dPr>
                          <m:begChr m:val="["/>
                          <m:endChr m:val="]"/>
                          <m:ctrlPr>
                            <a:rPr lang="es-PE" sz="11200" i="1">
                              <a:latin typeface="Cambria Math" panose="02040503050406030204" pitchFamily="18" charset="0"/>
                            </a:rPr>
                          </m:ctrlPr>
                        </m:dPr>
                        <m:e>
                          <m:m>
                            <m:mPr>
                              <m:mcs>
                                <m:mc>
                                  <m:mcPr>
                                    <m:count m:val="3"/>
                                    <m:mcJc m:val="center"/>
                                  </m:mcPr>
                                </m:mc>
                              </m:mcs>
                              <m:ctrlPr>
                                <a:rPr lang="es-PE" sz="11200" i="1">
                                  <a:latin typeface="Cambria Math" panose="02040503050406030204" pitchFamily="18" charset="0"/>
                                </a:rPr>
                              </m:ctrlPr>
                            </m:mPr>
                            <m:mr>
                              <m:e>
                                <m:sSub>
                                  <m:sSubPr>
                                    <m:ctrlPr>
                                      <a:rPr lang="es-PE" sz="11200" i="1">
                                        <a:latin typeface="Cambria Math" panose="02040503050406030204" pitchFamily="18" charset="0"/>
                                      </a:rPr>
                                    </m:ctrlPr>
                                  </m:sSubPr>
                                  <m:e>
                                    <m:r>
                                      <a:rPr lang="es-PE" sz="11200" b="0" i="1">
                                        <a:latin typeface="Cambria Math" panose="02040503050406030204" pitchFamily="18" charset="0"/>
                                      </a:rPr>
                                      <m:t>𝜆</m:t>
                                    </m:r>
                                  </m:e>
                                  <m:sub>
                                    <m:r>
                                      <a:rPr lang="es-PE" sz="11200" b="0" i="1">
                                        <a:latin typeface="Cambria Math" panose="02040503050406030204" pitchFamily="18" charset="0"/>
                                      </a:rPr>
                                      <m:t>1</m:t>
                                    </m:r>
                                  </m:sub>
                                </m:sSub>
                              </m:e>
                              <m:e>
                                <m:r>
                                  <a:rPr lang="es-PE" sz="11200" b="0" i="1">
                                    <a:latin typeface="Cambria Math" panose="02040503050406030204" pitchFamily="18" charset="0"/>
                                  </a:rPr>
                                  <m:t>0</m:t>
                                </m:r>
                              </m:e>
                              <m:e>
                                <m:r>
                                  <a:rPr lang="es-PE" sz="11200" b="0" i="1">
                                    <a:latin typeface="Cambria Math" panose="02040503050406030204" pitchFamily="18" charset="0"/>
                                  </a:rPr>
                                  <m:t>0</m:t>
                                </m:r>
                              </m:e>
                            </m:mr>
                            <m:mr>
                              <m:e>
                                <m:r>
                                  <a:rPr lang="es-PE" sz="11200" b="0" i="1">
                                    <a:latin typeface="Cambria Math" panose="02040503050406030204" pitchFamily="18" charset="0"/>
                                  </a:rPr>
                                  <m:t>0</m:t>
                                </m:r>
                              </m:e>
                              <m:e>
                                <m:sSub>
                                  <m:sSubPr>
                                    <m:ctrlPr>
                                      <a:rPr lang="es-PE" sz="11200" i="1">
                                        <a:latin typeface="Cambria Math" panose="02040503050406030204" pitchFamily="18" charset="0"/>
                                      </a:rPr>
                                    </m:ctrlPr>
                                  </m:sSubPr>
                                  <m:e>
                                    <m:r>
                                      <a:rPr lang="es-PE" sz="11200" b="0" i="1">
                                        <a:latin typeface="Cambria Math" panose="02040503050406030204" pitchFamily="18" charset="0"/>
                                      </a:rPr>
                                      <m:t>𝜆</m:t>
                                    </m:r>
                                  </m:e>
                                  <m:sub>
                                    <m:r>
                                      <a:rPr lang="es-PE" sz="11200" b="0" i="1">
                                        <a:latin typeface="Cambria Math" panose="02040503050406030204" pitchFamily="18" charset="0"/>
                                      </a:rPr>
                                      <m:t>2</m:t>
                                    </m:r>
                                  </m:sub>
                                </m:sSub>
                              </m:e>
                              <m:e>
                                <m:r>
                                  <a:rPr lang="es-PE" sz="11200" b="0" i="1">
                                    <a:latin typeface="Cambria Math" panose="02040503050406030204" pitchFamily="18" charset="0"/>
                                  </a:rPr>
                                  <m:t>0</m:t>
                                </m:r>
                              </m:e>
                            </m:mr>
                            <m:mr>
                              <m:e>
                                <m:m>
                                  <m:mPr>
                                    <m:mcs>
                                      <m:mc>
                                        <m:mcPr>
                                          <m:count m:val="1"/>
                                          <m:mcJc m:val="center"/>
                                        </m:mcPr>
                                      </m:mc>
                                    </m:mcs>
                                    <m:ctrlPr>
                                      <a:rPr lang="es-PE" sz="11200" i="1">
                                        <a:latin typeface="Cambria Math" panose="02040503050406030204" pitchFamily="18" charset="0"/>
                                      </a:rPr>
                                    </m:ctrlPr>
                                  </m:mPr>
                                  <m:mr>
                                    <m:e>
                                      <m:r>
                                        <a:rPr lang="es-PE" sz="11200" b="0" i="1">
                                          <a:latin typeface="Cambria Math" panose="02040503050406030204" pitchFamily="18" charset="0"/>
                                        </a:rPr>
                                        <m:t>0</m:t>
                                      </m:r>
                                    </m:e>
                                  </m:mr>
                                  <m:mr>
                                    <m:e>
                                      <m:r>
                                        <a:rPr lang="es-PE" sz="11200" b="0" i="1">
                                          <a:latin typeface="Cambria Math" panose="02040503050406030204" pitchFamily="18" charset="0"/>
                                        </a:rPr>
                                        <m:t>0</m:t>
                                      </m:r>
                                    </m:e>
                                  </m:mr>
                                </m:m>
                              </m:e>
                              <m:e>
                                <m:m>
                                  <m:mPr>
                                    <m:mcs>
                                      <m:mc>
                                        <m:mcPr>
                                          <m:count m:val="1"/>
                                          <m:mcJc m:val="center"/>
                                        </m:mcPr>
                                      </m:mc>
                                    </m:mcs>
                                    <m:ctrlPr>
                                      <a:rPr lang="es-PE" sz="11200" i="1">
                                        <a:latin typeface="Cambria Math" panose="02040503050406030204" pitchFamily="18" charset="0"/>
                                      </a:rPr>
                                    </m:ctrlPr>
                                  </m:mPr>
                                  <m:mr>
                                    <m:e>
                                      <m:r>
                                        <a:rPr lang="es-PE" sz="11200" b="0" i="1">
                                          <a:latin typeface="Cambria Math" panose="02040503050406030204" pitchFamily="18" charset="0"/>
                                        </a:rPr>
                                        <m:t>0</m:t>
                                      </m:r>
                                    </m:e>
                                  </m:mr>
                                  <m:mr>
                                    <m:e>
                                      <m:r>
                                        <a:rPr lang="es-PE" sz="11200" b="0" i="1">
                                          <a:latin typeface="Cambria Math" panose="02040503050406030204" pitchFamily="18" charset="0"/>
                                        </a:rPr>
                                        <m:t>0</m:t>
                                      </m:r>
                                    </m:e>
                                  </m:mr>
                                </m:m>
                              </m:e>
                              <m:e>
                                <m:m>
                                  <m:mPr>
                                    <m:mcs>
                                      <m:mc>
                                        <m:mcPr>
                                          <m:count m:val="1"/>
                                          <m:mcJc m:val="center"/>
                                        </m:mcPr>
                                      </m:mc>
                                    </m:mcs>
                                    <m:ctrlPr>
                                      <a:rPr lang="es-PE" sz="11200" i="1">
                                        <a:latin typeface="Cambria Math" panose="02040503050406030204" pitchFamily="18" charset="0"/>
                                      </a:rPr>
                                    </m:ctrlPr>
                                  </m:mPr>
                                  <m:mr>
                                    <m:e>
                                      <m:r>
                                        <a:rPr lang="es-PE" sz="11200" b="0" i="1">
                                          <a:latin typeface="Cambria Math" panose="02040503050406030204" pitchFamily="18" charset="0"/>
                                        </a:rPr>
                                        <m:t>:</m:t>
                                      </m:r>
                                    </m:e>
                                  </m:mr>
                                  <m:mr>
                                    <m:e>
                                      <m:r>
                                        <a:rPr lang="es-PE" sz="11200" b="0" i="1">
                                          <a:latin typeface="Cambria Math" panose="02040503050406030204" pitchFamily="18" charset="0"/>
                                        </a:rPr>
                                        <m:t>0</m:t>
                                      </m:r>
                                    </m:e>
                                  </m:mr>
                                </m:m>
                              </m:e>
                            </m:mr>
                          </m:m>
                          <m:r>
                            <a:rPr lang="es-PE" sz="11200" b="0" i="1">
                              <a:latin typeface="Cambria Math" panose="02040503050406030204" pitchFamily="18" charset="0"/>
                            </a:rPr>
                            <m:t>    </m:t>
                          </m:r>
                          <m:m>
                            <m:mPr>
                              <m:mcs>
                                <m:mc>
                                  <m:mcPr>
                                    <m:count m:val="1"/>
                                    <m:mcJc m:val="center"/>
                                  </m:mcPr>
                                </m:mc>
                              </m:mcs>
                              <m:ctrlPr>
                                <a:rPr lang="es-PE" sz="11200" i="1">
                                  <a:latin typeface="Cambria Math" panose="02040503050406030204" pitchFamily="18" charset="0"/>
                                </a:rPr>
                              </m:ctrlPr>
                            </m:mPr>
                            <m:mr>
                              <m:e>
                                <m:r>
                                  <a:rPr lang="es-PE" sz="11200" b="0" i="1">
                                    <a:latin typeface="Cambria Math" panose="02040503050406030204" pitchFamily="18" charset="0"/>
                                  </a:rPr>
                                  <m:t>0</m:t>
                                </m:r>
                              </m:e>
                            </m:mr>
                            <m:mr>
                              <m:e>
                                <m:r>
                                  <a:rPr lang="es-PE" sz="11200" b="0" i="1">
                                    <a:latin typeface="Cambria Math" panose="02040503050406030204" pitchFamily="18" charset="0"/>
                                  </a:rPr>
                                  <m:t>0</m:t>
                                </m:r>
                              </m:e>
                            </m:mr>
                            <m:mr>
                              <m:e>
                                <m:m>
                                  <m:mPr>
                                    <m:mcs>
                                      <m:mc>
                                        <m:mcPr>
                                          <m:count m:val="1"/>
                                          <m:mcJc m:val="center"/>
                                        </m:mcPr>
                                      </m:mc>
                                    </m:mcs>
                                    <m:ctrlPr>
                                      <a:rPr lang="es-PE" sz="11200" i="1">
                                        <a:latin typeface="Cambria Math" panose="02040503050406030204" pitchFamily="18" charset="0"/>
                                      </a:rPr>
                                    </m:ctrlPr>
                                  </m:mPr>
                                  <m:mr>
                                    <m:e>
                                      <m:r>
                                        <a:rPr lang="es-PE" sz="11200" b="0" i="1">
                                          <a:latin typeface="Cambria Math" panose="02040503050406030204" pitchFamily="18" charset="0"/>
                                        </a:rPr>
                                        <m:t>0</m:t>
                                      </m:r>
                                    </m:e>
                                  </m:mr>
                                  <m:mr>
                                    <m:e>
                                      <m:sSub>
                                        <m:sSubPr>
                                          <m:ctrlPr>
                                            <a:rPr lang="es-PE" sz="11200" i="1">
                                              <a:latin typeface="Cambria Math" panose="02040503050406030204" pitchFamily="18" charset="0"/>
                                            </a:rPr>
                                          </m:ctrlPr>
                                        </m:sSubPr>
                                        <m:e>
                                          <m:r>
                                            <a:rPr lang="es-PE" sz="11200" b="0" i="1">
                                              <a:latin typeface="Cambria Math" panose="02040503050406030204" pitchFamily="18" charset="0"/>
                                            </a:rPr>
                                            <m:t>𝜆</m:t>
                                          </m:r>
                                        </m:e>
                                        <m:sub>
                                          <m:r>
                                            <a:rPr lang="es-PE" sz="11200" b="0" i="1">
                                              <a:latin typeface="Cambria Math" panose="02040503050406030204" pitchFamily="18" charset="0"/>
                                            </a:rPr>
                                            <m:t>𝑛</m:t>
                                          </m:r>
                                        </m:sub>
                                      </m:sSub>
                                    </m:e>
                                  </m:mr>
                                </m:m>
                              </m:e>
                            </m:mr>
                          </m:m>
                        </m:e>
                      </m:d>
                    </m:oMath>
                  </m:oMathPara>
                </a14:m>
                <a:endParaRPr lang="es-ES" sz="11200" dirty="0" smtClean="0"/>
              </a:p>
            </p:txBody>
          </p:sp>
        </mc:Choice>
        <mc:Fallback xmlns="">
          <p:sp>
            <p:nvSpPr>
              <p:cNvPr id="3" name="Marcador de contenido 2"/>
              <p:cNvSpPr>
                <a:spLocks noGrp="1" noRot="1" noChangeAspect="1" noMove="1" noResize="1" noEditPoints="1" noAdjustHandles="1" noChangeArrowheads="1" noChangeShapeType="1" noTextEdit="1"/>
              </p:cNvSpPr>
              <p:nvPr>
                <p:ph idx="1"/>
              </p:nvPr>
            </p:nvSpPr>
            <p:spPr>
              <a:xfrm>
                <a:off x="775680" y="2777925"/>
                <a:ext cx="10515600" cy="3518704"/>
              </a:xfrm>
              <a:blipFill rotWithShape="0">
                <a:blip r:embed="rId3"/>
                <a:stretch>
                  <a:fillRect t="-2426"/>
                </a:stretch>
              </a:blipFill>
            </p:spPr>
            <p:txBody>
              <a:bodyPr/>
              <a:lstStyle/>
              <a:p>
                <a:r>
                  <a:rPr lang="es-PE">
                    <a:noFill/>
                  </a:rPr>
                  <a:t> </a:t>
                </a:r>
              </a:p>
            </p:txBody>
          </p:sp>
        </mc:Fallback>
      </mc:AlternateContent>
      <mc:AlternateContent xmlns:mc="http://schemas.openxmlformats.org/markup-compatibility/2006" xmlns:a14="http://schemas.microsoft.com/office/drawing/2010/main">
        <mc:Choice Requires="a14">
          <p:sp>
            <p:nvSpPr>
              <p:cNvPr id="4" name="Rectángulo 3"/>
              <p:cNvSpPr/>
              <p:nvPr/>
            </p:nvSpPr>
            <p:spPr>
              <a:xfrm>
                <a:off x="3882093" y="555584"/>
                <a:ext cx="4567426" cy="781561"/>
              </a:xfrm>
              <a:prstGeom prst="rect">
                <a:avLst/>
              </a:prstGeom>
            </p:spPr>
            <p:txBody>
              <a:bodyPr wrap="square">
                <a:spAutoFit/>
              </a:bodyPr>
              <a:lstStyle/>
              <a:p>
                <a:pPr/>
                <a14:m>
                  <m:oMathPara xmlns:m="http://schemas.openxmlformats.org/officeDocument/2006/math">
                    <m:oMathParaPr>
                      <m:jc m:val="center"/>
                    </m:oMathParaPr>
                    <m:oMath xmlns:m="http://schemas.openxmlformats.org/officeDocument/2006/math">
                      <m:sSup>
                        <m:sSupPr>
                          <m:ctrlPr>
                            <a:rPr lang="es-PE" sz="4400" b="1" i="1">
                              <a:latin typeface="Cambria Math" panose="02040503050406030204" pitchFamily="18" charset="0"/>
                            </a:rPr>
                          </m:ctrlPr>
                        </m:sSupPr>
                        <m:e>
                          <m:r>
                            <a:rPr lang="es-PE" sz="4400" b="1" i="1">
                              <a:latin typeface="Cambria Math" panose="02040503050406030204" pitchFamily="18" charset="0"/>
                            </a:rPr>
                            <m:t>𝝍</m:t>
                          </m:r>
                        </m:e>
                        <m:sup>
                          <m:r>
                            <a:rPr lang="es-PE" sz="4400" b="1" i="1">
                              <a:latin typeface="Cambria Math" panose="02040503050406030204" pitchFamily="18" charset="0"/>
                            </a:rPr>
                            <m:t>𝑻</m:t>
                          </m:r>
                        </m:sup>
                      </m:sSup>
                      <m:r>
                        <a:rPr lang="es-PE" sz="4400" b="0" i="0">
                          <a:latin typeface="Cambria Math" panose="02040503050406030204" pitchFamily="18" charset="0"/>
                        </a:rPr>
                        <m:t>.</m:t>
                      </m:r>
                      <m:r>
                        <a:rPr lang="es-PE" sz="4400" b="1" i="1">
                          <a:latin typeface="Cambria Math" panose="02040503050406030204" pitchFamily="18" charset="0"/>
                        </a:rPr>
                        <m:t>𝑨</m:t>
                      </m:r>
                      <m:r>
                        <a:rPr lang="es-PE" sz="4400" b="0" i="0">
                          <a:latin typeface="Cambria Math" panose="02040503050406030204" pitchFamily="18" charset="0"/>
                        </a:rPr>
                        <m:t>.</m:t>
                      </m:r>
                      <m:r>
                        <a:rPr lang="es-PE" sz="4400" b="1" i="1">
                          <a:latin typeface="Cambria Math" panose="02040503050406030204" pitchFamily="18" charset="0"/>
                        </a:rPr>
                        <m:t>𝝓</m:t>
                      </m:r>
                      <m:r>
                        <a:rPr lang="es-PE" sz="4400" b="0" i="0">
                          <a:latin typeface="Cambria Math" panose="02040503050406030204" pitchFamily="18" charset="0"/>
                        </a:rPr>
                        <m:t>=</m:t>
                      </m:r>
                      <m:r>
                        <a:rPr lang="es-PE" sz="4400" b="1" i="0">
                          <a:latin typeface="Cambria Math" panose="02040503050406030204" pitchFamily="18" charset="0"/>
                        </a:rPr>
                        <m:t>𝚲</m:t>
                      </m:r>
                    </m:oMath>
                  </m:oMathPara>
                </a14:m>
                <a:endParaRPr lang="es-PE" sz="4400" dirty="0"/>
              </a:p>
            </p:txBody>
          </p:sp>
        </mc:Choice>
        <mc:Fallback xmlns="">
          <p:sp>
            <p:nvSpPr>
              <p:cNvPr id="4" name="Rectángulo 3"/>
              <p:cNvSpPr>
                <a:spLocks noRot="1" noChangeAspect="1" noMove="1" noResize="1" noEditPoints="1" noAdjustHandles="1" noChangeArrowheads="1" noChangeShapeType="1" noTextEdit="1"/>
              </p:cNvSpPr>
              <p:nvPr/>
            </p:nvSpPr>
            <p:spPr>
              <a:xfrm>
                <a:off x="3882093" y="555584"/>
                <a:ext cx="4567426" cy="781561"/>
              </a:xfrm>
              <a:prstGeom prst="rect">
                <a:avLst/>
              </a:prstGeom>
              <a:blipFill rotWithShape="0">
                <a:blip r:embed="rId4"/>
                <a:stretch>
                  <a:fillRect/>
                </a:stretch>
              </a:blipFill>
            </p:spPr>
            <p:txBody>
              <a:bodyPr/>
              <a:lstStyle/>
              <a:p>
                <a:r>
                  <a:rPr lang="es-PE">
                    <a:noFill/>
                  </a:rPr>
                  <a:t> </a:t>
                </a:r>
              </a:p>
            </p:txBody>
          </p:sp>
        </mc:Fallback>
      </mc:AlternateContent>
      <p:pic>
        <p:nvPicPr>
          <p:cNvPr id="1229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160338" cy="160338"/>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160338" cy="160338"/>
          </a:xfrm>
          <a:prstGeom prst="rect">
            <a:avLst/>
          </a:prstGeom>
          <a:noFill/>
          <a:extLst>
            <a:ext uri="{909E8E84-426E-40DD-AFC4-6F175D3DCCD1}">
              <a14:hiddenFill xmlns:a14="http://schemas.microsoft.com/office/drawing/2010/main">
                <a:solidFill>
                  <a:srgbClr val="FFFFFF"/>
                </a:solidFill>
              </a14:hiddenFill>
            </a:ext>
          </a:extLst>
        </p:spPr>
      </p:pic>
      <p:pic>
        <p:nvPicPr>
          <p:cNvPr id="12289" name="Picture 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160338" cy="160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0667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Marcador de contenido 2"/>
              <p:cNvSpPr>
                <a:spLocks noGrp="1"/>
              </p:cNvSpPr>
              <p:nvPr>
                <p:ph idx="1"/>
              </p:nvPr>
            </p:nvSpPr>
            <p:spPr>
              <a:xfrm>
                <a:off x="845127" y="544010"/>
                <a:ext cx="10515600" cy="5636127"/>
              </a:xfrm>
            </p:spPr>
            <p:txBody>
              <a:bodyPr>
                <a:normAutofit/>
              </a:bodyPr>
              <a:lstStyle/>
              <a:p>
                <a:pPr marL="0" indent="0" algn="ctr">
                  <a:buNone/>
                </a:pPr>
                <a14:m>
                  <m:oMathPara xmlns:m="http://schemas.openxmlformats.org/officeDocument/2006/math">
                    <m:oMathParaPr>
                      <m:jc m:val="centerGroup"/>
                    </m:oMathParaPr>
                    <m:oMath xmlns:m="http://schemas.openxmlformats.org/officeDocument/2006/math">
                      <m:sSub>
                        <m:sSubPr>
                          <m:ctrlPr>
                            <a:rPr lang="es-PE" sz="5400" i="1" smtClean="0">
                              <a:latin typeface="Cambria Math" panose="02040503050406030204" pitchFamily="18" charset="0"/>
                            </a:rPr>
                          </m:ctrlPr>
                        </m:sSubPr>
                        <m:e>
                          <m:r>
                            <a:rPr lang="es-PE" sz="5400" i="1">
                              <a:latin typeface="Cambria Math" panose="02040503050406030204" pitchFamily="18" charset="0"/>
                            </a:rPr>
                            <m:t>𝐽</m:t>
                          </m:r>
                        </m:e>
                        <m:sub>
                          <m:r>
                            <a:rPr lang="es-PE" sz="5400" i="1">
                              <a:latin typeface="Cambria Math" panose="02040503050406030204" pitchFamily="18" charset="0"/>
                            </a:rPr>
                            <m:t>𝑅</m:t>
                          </m:r>
                        </m:sub>
                      </m:sSub>
                      <m:r>
                        <a:rPr lang="es-PE" sz="5400" i="1">
                          <a:latin typeface="Cambria Math" panose="02040503050406030204" pitchFamily="18" charset="0"/>
                        </a:rPr>
                        <m:t>=</m:t>
                      </m:r>
                      <m:r>
                        <a:rPr lang="es-PE" sz="5400" i="1">
                          <a:latin typeface="Cambria Math" panose="02040503050406030204" pitchFamily="18" charset="0"/>
                        </a:rPr>
                        <m:t>𝜉</m:t>
                      </m:r>
                      <m:r>
                        <a:rPr lang="es-PE" sz="5400" i="1">
                          <a:latin typeface="Cambria Math" panose="02040503050406030204" pitchFamily="18" charset="0"/>
                        </a:rPr>
                        <m:t>.</m:t>
                      </m:r>
                      <m:r>
                        <m:rPr>
                          <m:sty m:val="p"/>
                        </m:rPr>
                        <a:rPr lang="es-PE" sz="5400">
                          <a:latin typeface="Cambria Math" panose="02040503050406030204" pitchFamily="18" charset="0"/>
                        </a:rPr>
                        <m:t>Λ</m:t>
                      </m:r>
                      <m:r>
                        <a:rPr lang="es-PE" sz="5400" i="1">
                          <a:latin typeface="Cambria Math" panose="02040503050406030204" pitchFamily="18" charset="0"/>
                        </a:rPr>
                        <m:t>.</m:t>
                      </m:r>
                      <m:r>
                        <a:rPr lang="es-PE" sz="5400" i="1">
                          <a:latin typeface="Cambria Math" panose="02040503050406030204" pitchFamily="18" charset="0"/>
                        </a:rPr>
                        <m:t>𝜂</m:t>
                      </m:r>
                    </m:oMath>
                  </m:oMathPara>
                </a14:m>
                <a:endParaRPr lang="es-ES" sz="5400" dirty="0" smtClean="0"/>
              </a:p>
              <a:p>
                <a:pPr marL="0" indent="0" algn="ctr">
                  <a:buNone/>
                </a:pPr>
                <a:endParaRPr lang="es-ES" sz="9600" dirty="0"/>
              </a:p>
              <a:p>
                <a14:m>
                  <m:oMath xmlns:m="http://schemas.openxmlformats.org/officeDocument/2006/math">
                    <m:r>
                      <a:rPr lang="es-PE" sz="3200" i="1">
                        <a:latin typeface="Cambria Math" panose="02040503050406030204" pitchFamily="18" charset="0"/>
                      </a:rPr>
                      <m:t>𝜉</m:t>
                    </m:r>
                  </m:oMath>
                </a14:m>
                <a:r>
                  <a:rPr lang="es-ES" sz="3200" dirty="0"/>
                  <a:t>: Matriz vector propio derecho de </a:t>
                </a:r>
                <a14:m>
                  <m:oMath xmlns:m="http://schemas.openxmlformats.org/officeDocument/2006/math">
                    <m:sSub>
                      <m:sSubPr>
                        <m:ctrlPr>
                          <a:rPr lang="es-PE" sz="3200" i="1">
                            <a:latin typeface="Cambria Math" panose="02040503050406030204" pitchFamily="18" charset="0"/>
                          </a:rPr>
                        </m:ctrlPr>
                      </m:sSubPr>
                      <m:e>
                        <m:r>
                          <a:rPr lang="es-PE" sz="3200" i="1">
                            <a:latin typeface="Cambria Math" panose="02040503050406030204" pitchFamily="18" charset="0"/>
                          </a:rPr>
                          <m:t>𝐽</m:t>
                        </m:r>
                      </m:e>
                      <m:sub>
                        <m:r>
                          <a:rPr lang="es-PE" sz="3200" i="1">
                            <a:latin typeface="Cambria Math" panose="02040503050406030204" pitchFamily="18" charset="0"/>
                          </a:rPr>
                          <m:t>𝑅</m:t>
                        </m:r>
                      </m:sub>
                    </m:sSub>
                  </m:oMath>
                </a14:m>
                <a:endParaRPr lang="es-ES" sz="3200" dirty="0"/>
              </a:p>
              <a:p>
                <a14:m>
                  <m:oMath xmlns:m="http://schemas.openxmlformats.org/officeDocument/2006/math">
                    <m:r>
                      <a:rPr lang="es-PE" sz="3200" i="1">
                        <a:latin typeface="Cambria Math" panose="02040503050406030204" pitchFamily="18" charset="0"/>
                      </a:rPr>
                      <m:t>𝜂</m:t>
                    </m:r>
                  </m:oMath>
                </a14:m>
                <a:r>
                  <a:rPr lang="es-ES" sz="3200" dirty="0"/>
                  <a:t>:</a:t>
                </a:r>
                <a:r>
                  <a:rPr lang="es-PE" sz="3200" dirty="0"/>
                  <a:t>Matriz vector propio izquierdo de </a:t>
                </a:r>
                <a:r>
                  <a:rPr lang="es-ES" sz="3200" dirty="0"/>
                  <a:t> </a:t>
                </a:r>
                <a14:m>
                  <m:oMath xmlns:m="http://schemas.openxmlformats.org/officeDocument/2006/math">
                    <m:sSub>
                      <m:sSubPr>
                        <m:ctrlPr>
                          <a:rPr lang="es-PE" sz="3200" i="1">
                            <a:latin typeface="Cambria Math" panose="02040503050406030204" pitchFamily="18" charset="0"/>
                          </a:rPr>
                        </m:ctrlPr>
                      </m:sSubPr>
                      <m:e>
                        <m:r>
                          <a:rPr lang="es-PE" sz="3200" i="1">
                            <a:latin typeface="Cambria Math" panose="02040503050406030204" pitchFamily="18" charset="0"/>
                          </a:rPr>
                          <m:t>𝐽</m:t>
                        </m:r>
                      </m:e>
                      <m:sub>
                        <m:r>
                          <a:rPr lang="es-PE" sz="3200" i="1">
                            <a:latin typeface="Cambria Math" panose="02040503050406030204" pitchFamily="18" charset="0"/>
                          </a:rPr>
                          <m:t>𝑅</m:t>
                        </m:r>
                      </m:sub>
                    </m:sSub>
                  </m:oMath>
                </a14:m>
                <a:endParaRPr lang="es-ES" sz="3200" dirty="0"/>
              </a:p>
              <a:p>
                <a14:m>
                  <m:oMath xmlns:m="http://schemas.openxmlformats.org/officeDocument/2006/math">
                    <m:r>
                      <m:rPr>
                        <m:sty m:val="p"/>
                      </m:rPr>
                      <a:rPr lang="es-PE" sz="3200">
                        <a:latin typeface="Cambria Math" panose="02040503050406030204" pitchFamily="18" charset="0"/>
                      </a:rPr>
                      <m:t>Λ</m:t>
                    </m:r>
                  </m:oMath>
                </a14:m>
                <a:r>
                  <a:rPr lang="es-PE" sz="3200" dirty="0"/>
                  <a:t>:Matriz diagonal de los valores propios de </a:t>
                </a:r>
                <a14:m>
                  <m:oMath xmlns:m="http://schemas.openxmlformats.org/officeDocument/2006/math">
                    <m:sSub>
                      <m:sSubPr>
                        <m:ctrlPr>
                          <a:rPr lang="es-PE" sz="3200" i="1">
                            <a:latin typeface="Cambria Math" panose="02040503050406030204" pitchFamily="18" charset="0"/>
                          </a:rPr>
                        </m:ctrlPr>
                      </m:sSubPr>
                      <m:e>
                        <m:r>
                          <a:rPr lang="es-PE" sz="3200" i="1">
                            <a:latin typeface="Cambria Math" panose="02040503050406030204" pitchFamily="18" charset="0"/>
                          </a:rPr>
                          <m:t>𝐽</m:t>
                        </m:r>
                      </m:e>
                      <m:sub>
                        <m:r>
                          <a:rPr lang="es-PE" sz="3200" i="1">
                            <a:latin typeface="Cambria Math" panose="02040503050406030204" pitchFamily="18" charset="0"/>
                          </a:rPr>
                          <m:t>𝑅</m:t>
                        </m:r>
                      </m:sub>
                    </m:sSub>
                  </m:oMath>
                </a14:m>
                <a:endParaRPr lang="es-PE" dirty="0"/>
              </a:p>
            </p:txBody>
          </p:sp>
        </mc:Choice>
        <mc:Fallback xmlns="">
          <p:sp>
            <p:nvSpPr>
              <p:cNvPr id="3" name="Marcador de contenido 2"/>
              <p:cNvSpPr>
                <a:spLocks noGrp="1" noRot="1" noChangeAspect="1" noMove="1" noResize="1" noEditPoints="1" noAdjustHandles="1" noChangeArrowheads="1" noChangeShapeType="1" noTextEdit="1"/>
              </p:cNvSpPr>
              <p:nvPr>
                <p:ph idx="1"/>
              </p:nvPr>
            </p:nvSpPr>
            <p:spPr>
              <a:xfrm>
                <a:off x="845127" y="544010"/>
                <a:ext cx="10515600" cy="5636127"/>
              </a:xfrm>
              <a:blipFill rotWithShape="0">
                <a:blip r:embed="rId2"/>
                <a:stretch>
                  <a:fillRect/>
                </a:stretch>
              </a:blipFill>
            </p:spPr>
            <p:txBody>
              <a:bodyPr/>
              <a:lstStyle/>
              <a:p>
                <a:r>
                  <a:rPr lang="es-PE">
                    <a:noFill/>
                  </a:rPr>
                  <a:t> </a:t>
                </a:r>
              </a:p>
            </p:txBody>
          </p:sp>
        </mc:Fallback>
      </mc:AlternateContent>
    </p:spTree>
    <p:extLst>
      <p:ext uri="{BB962C8B-B14F-4D97-AF65-F5344CB8AC3E}">
        <p14:creationId xmlns:p14="http://schemas.microsoft.com/office/powerpoint/2010/main" val="26615851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ángulo 3"/>
              <p:cNvSpPr/>
              <p:nvPr/>
            </p:nvSpPr>
            <p:spPr>
              <a:xfrm>
                <a:off x="189053" y="935944"/>
                <a:ext cx="12002947" cy="561365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s-PE" sz="4000" i="1">
                          <a:latin typeface="Cambria Math" panose="02040503050406030204" pitchFamily="18" charset="0"/>
                        </a:rPr>
                        <m:t>∆</m:t>
                      </m:r>
                      <m:r>
                        <a:rPr lang="es-PE" sz="4000" i="1">
                          <a:latin typeface="Cambria Math" panose="02040503050406030204" pitchFamily="18" charset="0"/>
                        </a:rPr>
                        <m:t>𝑉</m:t>
                      </m:r>
                      <m:r>
                        <a:rPr lang="es-PE" sz="4000" i="1">
                          <a:latin typeface="Cambria Math" panose="02040503050406030204" pitchFamily="18" charset="0"/>
                        </a:rPr>
                        <m:t>=</m:t>
                      </m:r>
                      <m:r>
                        <a:rPr lang="es-PE" sz="4000" i="1">
                          <a:latin typeface="Cambria Math" panose="02040503050406030204" pitchFamily="18" charset="0"/>
                        </a:rPr>
                        <m:t>𝜉</m:t>
                      </m:r>
                      <m:r>
                        <a:rPr lang="es-PE" sz="4000" i="1">
                          <a:latin typeface="Cambria Math" panose="02040503050406030204" pitchFamily="18" charset="0"/>
                        </a:rPr>
                        <m:t>.</m:t>
                      </m:r>
                      <m:sSup>
                        <m:sSupPr>
                          <m:ctrlPr>
                            <a:rPr lang="es-PE" sz="4000" i="1">
                              <a:latin typeface="Cambria Math" panose="02040503050406030204" pitchFamily="18" charset="0"/>
                            </a:rPr>
                          </m:ctrlPr>
                        </m:sSupPr>
                        <m:e>
                          <m:r>
                            <m:rPr>
                              <m:sty m:val="p"/>
                            </m:rPr>
                            <a:rPr lang="es-PE" sz="4000">
                              <a:latin typeface="Cambria Math" panose="02040503050406030204" pitchFamily="18" charset="0"/>
                            </a:rPr>
                            <m:t>Λ</m:t>
                          </m:r>
                        </m:e>
                        <m:sup>
                          <m:r>
                            <a:rPr lang="es-PE" sz="4000" i="1">
                              <a:latin typeface="Cambria Math" panose="02040503050406030204" pitchFamily="18" charset="0"/>
                            </a:rPr>
                            <m:t>−1</m:t>
                          </m:r>
                        </m:sup>
                      </m:sSup>
                      <m:r>
                        <a:rPr lang="es-PE" sz="4000" i="1">
                          <a:latin typeface="Cambria Math" panose="02040503050406030204" pitchFamily="18" charset="0"/>
                        </a:rPr>
                        <m:t>.</m:t>
                      </m:r>
                      <m:r>
                        <a:rPr lang="es-PE" sz="4000" i="1">
                          <a:latin typeface="Cambria Math" panose="02040503050406030204" pitchFamily="18" charset="0"/>
                        </a:rPr>
                        <m:t>𝜂</m:t>
                      </m:r>
                      <m:r>
                        <a:rPr lang="es-PE" sz="4000" i="1">
                          <a:latin typeface="Cambria Math" panose="02040503050406030204" pitchFamily="18" charset="0"/>
                        </a:rPr>
                        <m:t>.</m:t>
                      </m:r>
                      <m:r>
                        <m:rPr>
                          <m:sty m:val="p"/>
                        </m:rPr>
                        <a:rPr lang="es-PE" sz="4000">
                          <a:latin typeface="Cambria Math" panose="02040503050406030204" pitchFamily="18" charset="0"/>
                        </a:rPr>
                        <m:t>Δ</m:t>
                      </m:r>
                      <m:r>
                        <a:rPr lang="es-PE" sz="4000" i="1">
                          <a:latin typeface="Cambria Math" panose="02040503050406030204" pitchFamily="18" charset="0"/>
                        </a:rPr>
                        <m:t>𝑄</m:t>
                      </m:r>
                    </m:oMath>
                  </m:oMathPara>
                </a14:m>
                <a:endParaRPr lang="es-ES" sz="4000" dirty="0"/>
              </a:p>
              <a:p>
                <a:pPr/>
                <a14:m>
                  <m:oMathPara xmlns:m="http://schemas.openxmlformats.org/officeDocument/2006/math">
                    <m:oMathParaPr>
                      <m:jc m:val="centerGroup"/>
                    </m:oMathParaPr>
                    <m:oMath xmlns:m="http://schemas.openxmlformats.org/officeDocument/2006/math">
                      <m:r>
                        <a:rPr lang="es-ES_tradnl" sz="4000" b="0" i="1">
                          <a:latin typeface="Cambria Math" panose="02040503050406030204" pitchFamily="18" charset="0"/>
                        </a:rPr>
                        <m:t>𝜂</m:t>
                      </m:r>
                      <m:r>
                        <a:rPr lang="es-ES_tradnl" sz="4000" b="0" i="1">
                          <a:latin typeface="Cambria Math" panose="02040503050406030204" pitchFamily="18" charset="0"/>
                        </a:rPr>
                        <m:t>.</m:t>
                      </m:r>
                      <m:r>
                        <a:rPr lang="es-ES_tradnl" sz="4000" b="0" i="1">
                          <a:latin typeface="Cambria Math" panose="02040503050406030204" pitchFamily="18" charset="0"/>
                        </a:rPr>
                        <m:t>𝛥</m:t>
                      </m:r>
                      <m:r>
                        <a:rPr lang="es-PE" sz="4000" b="0" i="1">
                          <a:latin typeface="Cambria Math" panose="02040503050406030204" pitchFamily="18" charset="0"/>
                        </a:rPr>
                        <m:t>𝑉</m:t>
                      </m:r>
                      <m:r>
                        <a:rPr lang="es-PE" sz="4000" b="0" i="1">
                          <a:latin typeface="Cambria Math" panose="02040503050406030204" pitchFamily="18" charset="0"/>
                        </a:rPr>
                        <m:t>=</m:t>
                      </m:r>
                      <m:sSup>
                        <m:sSupPr>
                          <m:ctrlPr>
                            <a:rPr lang="es-PE" sz="4000" i="1">
                              <a:latin typeface="Cambria Math" panose="02040503050406030204" pitchFamily="18" charset="0"/>
                            </a:rPr>
                          </m:ctrlPr>
                        </m:sSupPr>
                        <m:e>
                          <m:r>
                            <a:rPr lang="es-PE" sz="4000" b="0" i="1">
                              <a:latin typeface="Cambria Math" panose="02040503050406030204" pitchFamily="18" charset="0"/>
                            </a:rPr>
                            <m:t>𝛬</m:t>
                          </m:r>
                        </m:e>
                        <m:sup>
                          <m:r>
                            <a:rPr lang="es-PE" sz="4000" b="0" i="1">
                              <a:latin typeface="Cambria Math" panose="02040503050406030204" pitchFamily="18" charset="0"/>
                            </a:rPr>
                            <m:t>−1</m:t>
                          </m:r>
                        </m:sup>
                      </m:sSup>
                      <m:r>
                        <a:rPr lang="es-PE" sz="4000" b="0" i="1">
                          <a:latin typeface="Cambria Math" panose="02040503050406030204" pitchFamily="18" charset="0"/>
                        </a:rPr>
                        <m:t>.</m:t>
                      </m:r>
                      <m:r>
                        <a:rPr lang="es-ES_tradnl" sz="4000" b="0" i="1">
                          <a:latin typeface="Cambria Math" panose="02040503050406030204" pitchFamily="18" charset="0"/>
                        </a:rPr>
                        <m:t>𝜂</m:t>
                      </m:r>
                      <m:r>
                        <a:rPr lang="es-ES_tradnl" sz="4000" b="0" i="1">
                          <a:latin typeface="Cambria Math" panose="02040503050406030204" pitchFamily="18" charset="0"/>
                        </a:rPr>
                        <m:t>.</m:t>
                      </m:r>
                      <m:r>
                        <a:rPr lang="es-ES_tradnl" sz="4000" b="0" i="1">
                          <a:latin typeface="Cambria Math" panose="02040503050406030204" pitchFamily="18" charset="0"/>
                        </a:rPr>
                        <m:t>𝛥</m:t>
                      </m:r>
                      <m:r>
                        <a:rPr lang="es-ES_tradnl" sz="4000" b="0" i="1">
                          <a:latin typeface="Cambria Math" panose="02040503050406030204" pitchFamily="18" charset="0"/>
                        </a:rPr>
                        <m:t>𝑄</m:t>
                      </m:r>
                    </m:oMath>
                  </m:oMathPara>
                </a14:m>
                <a:endParaRPr lang="es-ES" sz="4000" dirty="0"/>
              </a:p>
              <a:p>
                <a:pPr/>
                <a14:m>
                  <m:oMathPara xmlns:m="http://schemas.openxmlformats.org/officeDocument/2006/math">
                    <m:oMathParaPr>
                      <m:jc m:val="centerGroup"/>
                    </m:oMathParaPr>
                    <m:oMath xmlns:m="http://schemas.openxmlformats.org/officeDocument/2006/math">
                      <m:sSub>
                        <m:sSubPr>
                          <m:ctrlPr>
                            <a:rPr lang="es-PE" sz="4000" b="1" i="1" smtClean="0">
                              <a:solidFill>
                                <a:schemeClr val="tx1">
                                  <a:lumMod val="95000"/>
                                  <a:lumOff val="5000"/>
                                </a:schemeClr>
                              </a:solidFill>
                              <a:latin typeface="Cambria Math" panose="02040503050406030204" pitchFamily="18" charset="0"/>
                            </a:rPr>
                          </m:ctrlPr>
                        </m:sSubPr>
                        <m:e>
                          <m:r>
                            <a:rPr lang="es-ES_tradnl" sz="4000" b="1" i="1">
                              <a:solidFill>
                                <a:schemeClr val="tx1">
                                  <a:lumMod val="95000"/>
                                  <a:lumOff val="5000"/>
                                </a:schemeClr>
                              </a:solidFill>
                              <a:latin typeface="Cambria Math" panose="02040503050406030204" pitchFamily="18" charset="0"/>
                            </a:rPr>
                            <m:t>𝝂</m:t>
                          </m:r>
                        </m:e>
                        <m:sub>
                          <m:r>
                            <a:rPr lang="es-ES_tradnl" sz="4000" b="1" i="1">
                              <a:solidFill>
                                <a:schemeClr val="tx1">
                                  <a:lumMod val="95000"/>
                                  <a:lumOff val="5000"/>
                                </a:schemeClr>
                              </a:solidFill>
                              <a:latin typeface="Cambria Math" panose="02040503050406030204" pitchFamily="18" charset="0"/>
                            </a:rPr>
                            <m:t>𝒊</m:t>
                          </m:r>
                        </m:sub>
                      </m:sSub>
                      <m:r>
                        <a:rPr lang="es-ES_tradnl" sz="4000" b="1" i="1">
                          <a:solidFill>
                            <a:schemeClr val="tx1">
                              <a:lumMod val="95000"/>
                              <a:lumOff val="5000"/>
                            </a:schemeClr>
                          </a:solidFill>
                          <a:latin typeface="Cambria Math" panose="02040503050406030204" pitchFamily="18" charset="0"/>
                        </a:rPr>
                        <m:t>=</m:t>
                      </m:r>
                      <m:f>
                        <m:fPr>
                          <m:ctrlPr>
                            <a:rPr lang="es-PE" sz="4000" b="1" i="1">
                              <a:solidFill>
                                <a:schemeClr val="tx1">
                                  <a:lumMod val="95000"/>
                                  <a:lumOff val="5000"/>
                                </a:schemeClr>
                              </a:solidFill>
                              <a:latin typeface="Cambria Math" panose="02040503050406030204" pitchFamily="18" charset="0"/>
                            </a:rPr>
                          </m:ctrlPr>
                        </m:fPr>
                        <m:num>
                          <m:r>
                            <a:rPr lang="es-ES_tradnl" sz="4000" b="1" i="1">
                              <a:solidFill>
                                <a:schemeClr val="tx1">
                                  <a:lumMod val="95000"/>
                                  <a:lumOff val="5000"/>
                                </a:schemeClr>
                              </a:solidFill>
                              <a:latin typeface="Cambria Math" panose="02040503050406030204" pitchFamily="18" charset="0"/>
                            </a:rPr>
                            <m:t>𝟏</m:t>
                          </m:r>
                        </m:num>
                        <m:den>
                          <m:sSub>
                            <m:sSubPr>
                              <m:ctrlPr>
                                <a:rPr lang="es-PE" sz="4000" b="1" i="1">
                                  <a:solidFill>
                                    <a:schemeClr val="tx1">
                                      <a:lumMod val="95000"/>
                                      <a:lumOff val="5000"/>
                                    </a:schemeClr>
                                  </a:solidFill>
                                  <a:latin typeface="Cambria Math" panose="02040503050406030204" pitchFamily="18" charset="0"/>
                                </a:rPr>
                              </m:ctrlPr>
                            </m:sSubPr>
                            <m:e>
                              <m:r>
                                <a:rPr lang="es-ES_tradnl" sz="4000" b="1" i="1">
                                  <a:solidFill>
                                    <a:schemeClr val="tx1">
                                      <a:lumMod val="95000"/>
                                      <a:lumOff val="5000"/>
                                    </a:schemeClr>
                                  </a:solidFill>
                                  <a:latin typeface="Cambria Math" panose="02040503050406030204" pitchFamily="18" charset="0"/>
                                </a:rPr>
                                <m:t>𝝀</m:t>
                              </m:r>
                            </m:e>
                            <m:sub>
                              <m:r>
                                <a:rPr lang="es-ES_tradnl" sz="4000" b="1" i="1">
                                  <a:solidFill>
                                    <a:schemeClr val="tx1">
                                      <a:lumMod val="95000"/>
                                      <a:lumOff val="5000"/>
                                    </a:schemeClr>
                                  </a:solidFill>
                                  <a:latin typeface="Cambria Math" panose="02040503050406030204" pitchFamily="18" charset="0"/>
                                </a:rPr>
                                <m:t>𝒊</m:t>
                              </m:r>
                            </m:sub>
                          </m:sSub>
                        </m:den>
                      </m:f>
                      <m:sSub>
                        <m:sSubPr>
                          <m:ctrlPr>
                            <a:rPr lang="es-PE" sz="4000" b="1" i="1">
                              <a:solidFill>
                                <a:schemeClr val="tx1">
                                  <a:lumMod val="95000"/>
                                  <a:lumOff val="5000"/>
                                </a:schemeClr>
                              </a:solidFill>
                              <a:latin typeface="Cambria Math" panose="02040503050406030204" pitchFamily="18" charset="0"/>
                            </a:rPr>
                          </m:ctrlPr>
                        </m:sSubPr>
                        <m:e>
                          <m:r>
                            <a:rPr lang="es-ES_tradnl" sz="4000" b="1" i="1">
                              <a:solidFill>
                                <a:schemeClr val="tx1">
                                  <a:lumMod val="95000"/>
                                  <a:lumOff val="5000"/>
                                </a:schemeClr>
                              </a:solidFill>
                              <a:latin typeface="Cambria Math" panose="02040503050406030204" pitchFamily="18" charset="0"/>
                            </a:rPr>
                            <m:t>𝒒</m:t>
                          </m:r>
                        </m:e>
                        <m:sub>
                          <m:r>
                            <a:rPr lang="es-ES_tradnl" sz="4000" b="1" i="1">
                              <a:solidFill>
                                <a:schemeClr val="tx1">
                                  <a:lumMod val="95000"/>
                                  <a:lumOff val="5000"/>
                                </a:schemeClr>
                              </a:solidFill>
                              <a:latin typeface="Cambria Math" panose="02040503050406030204" pitchFamily="18" charset="0"/>
                            </a:rPr>
                            <m:t>𝒊</m:t>
                          </m:r>
                        </m:sub>
                      </m:sSub>
                    </m:oMath>
                  </m:oMathPara>
                </a14:m>
                <a:endParaRPr lang="es-ES" sz="2800" dirty="0"/>
              </a:p>
              <a:p>
                <a:pPr lvl="0"/>
                <a:r>
                  <a:rPr lang="es-PE" sz="2800" dirty="0"/>
                  <a:t>Si </a:t>
                </a:r>
                <a:r>
                  <a:rPr lang="es-PE" sz="2800" dirty="0">
                    <a:sym typeface="Symbol" panose="05050102010706020507" pitchFamily="18" charset="2"/>
                  </a:rPr>
                  <a:t></a:t>
                </a:r>
                <a:r>
                  <a:rPr lang="es-PE" sz="2800" dirty="0"/>
                  <a:t>i &gt; 0, las variaciones del i-</a:t>
                </a:r>
                <a:r>
                  <a:rPr lang="es-PE" sz="2800" dirty="0" err="1"/>
                  <a:t>esimo</a:t>
                </a:r>
                <a:r>
                  <a:rPr lang="es-PE" sz="2800" dirty="0"/>
                  <a:t> voltaje </a:t>
                </a:r>
                <a:r>
                  <a:rPr lang="es-PE" sz="2800" dirty="0" smtClean="0"/>
                  <a:t>modal </a:t>
                </a:r>
                <a:r>
                  <a:rPr lang="es-PE" sz="2800" dirty="0"/>
                  <a:t>está en función al cambio de potencia reactiva, A medida que </a:t>
                </a:r>
                <a:r>
                  <a:rPr lang="es-PE" sz="2800" dirty="0">
                    <a:sym typeface="Symbol" panose="05050102010706020507" pitchFamily="18" charset="2"/>
                  </a:rPr>
                  <a:t></a:t>
                </a:r>
                <a:r>
                  <a:rPr lang="es-PE" sz="2800" dirty="0"/>
                  <a:t>i va disminuyendo, el sistema tendrá más probabilidad a ser inestable.</a:t>
                </a:r>
              </a:p>
              <a:p>
                <a:pPr lvl="0"/>
                <a:r>
                  <a:rPr lang="es-PE" sz="2800" dirty="0"/>
                  <a:t>Si </a:t>
                </a:r>
                <a:r>
                  <a:rPr lang="es-PE" sz="2800" dirty="0">
                    <a:sym typeface="Symbol" panose="05050102010706020507" pitchFamily="18" charset="2"/>
                  </a:rPr>
                  <a:t></a:t>
                </a:r>
                <a:r>
                  <a:rPr lang="es-PE" sz="2800" dirty="0"/>
                  <a:t>i = 0, El i-</a:t>
                </a:r>
                <a:r>
                  <a:rPr lang="es-PE" sz="2800" dirty="0" err="1"/>
                  <a:t>esimo</a:t>
                </a:r>
                <a:r>
                  <a:rPr lang="es-PE" sz="2800" dirty="0"/>
                  <a:t> voltaje modal colapsa, cualquier cambio en la potencia reactiva modal produce un cambio infinito en el voltaje modal.</a:t>
                </a:r>
              </a:p>
              <a:p>
                <a:pPr lvl="0"/>
                <a:r>
                  <a:rPr lang="es-PE" sz="2800" dirty="0"/>
                  <a:t>Si </a:t>
                </a:r>
                <a:r>
                  <a:rPr lang="es-PE" sz="2800" dirty="0">
                    <a:sym typeface="Symbol" panose="05050102010706020507" pitchFamily="18" charset="2"/>
                  </a:rPr>
                  <a:t></a:t>
                </a:r>
                <a:r>
                  <a:rPr lang="es-PE" sz="2800" dirty="0"/>
                  <a:t>i &lt; 0, el i-</a:t>
                </a:r>
                <a:r>
                  <a:rPr lang="es-PE" sz="2800" dirty="0" err="1"/>
                  <a:t>esimo</a:t>
                </a:r>
                <a:r>
                  <a:rPr lang="es-PE" sz="2800" dirty="0"/>
                  <a:t> voltaje modal y potencia reactiva están en direcciones opuestas, indicando que el sistema es inestable en tensión. </a:t>
                </a:r>
              </a:p>
            </p:txBody>
          </p:sp>
        </mc:Choice>
        <mc:Fallback xmlns="">
          <p:sp>
            <p:nvSpPr>
              <p:cNvPr id="4" name="Rectángulo 3"/>
              <p:cNvSpPr>
                <a:spLocks noRot="1" noChangeAspect="1" noMove="1" noResize="1" noEditPoints="1" noAdjustHandles="1" noChangeArrowheads="1" noChangeShapeType="1" noTextEdit="1"/>
              </p:cNvSpPr>
              <p:nvPr/>
            </p:nvSpPr>
            <p:spPr>
              <a:xfrm>
                <a:off x="189053" y="935944"/>
                <a:ext cx="12002947" cy="5613653"/>
              </a:xfrm>
              <a:prstGeom prst="rect">
                <a:avLst/>
              </a:prstGeom>
              <a:blipFill rotWithShape="0">
                <a:blip r:embed="rId2"/>
                <a:stretch>
                  <a:fillRect l="-1016" b="-1957"/>
                </a:stretch>
              </a:blipFill>
            </p:spPr>
            <p:txBody>
              <a:bodyPr/>
              <a:lstStyle/>
              <a:p>
                <a:r>
                  <a:rPr lang="es-PE">
                    <a:noFill/>
                  </a:rPr>
                  <a:t> </a:t>
                </a:r>
              </a:p>
            </p:txBody>
          </p:sp>
        </mc:Fallback>
      </mc:AlternateContent>
    </p:spTree>
    <p:extLst>
      <p:ext uri="{BB962C8B-B14F-4D97-AF65-F5344CB8AC3E}">
        <p14:creationId xmlns:p14="http://schemas.microsoft.com/office/powerpoint/2010/main" val="24001722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p:cNvSpPr>
            <a:spLocks noGrp="1"/>
          </p:cNvSpPr>
          <p:nvPr>
            <p:ph type="title"/>
          </p:nvPr>
        </p:nvSpPr>
        <p:spPr>
          <a:xfrm>
            <a:off x="2362886" y="741093"/>
            <a:ext cx="8911687" cy="1280890"/>
          </a:xfrm>
        </p:spPr>
        <p:txBody>
          <a:bodyPr>
            <a:normAutofit/>
          </a:bodyPr>
          <a:lstStyle/>
          <a:p>
            <a:pPr algn="ctr"/>
            <a:r>
              <a:rPr lang="es-ES" sz="2400" b="1" dirty="0" smtClean="0"/>
              <a:t>EQUIPAMIENTO DEL SISTEMA ELÉCTRICO AISLADO DE IQUITOS</a:t>
            </a:r>
            <a:endParaRPr lang="es-ES" sz="2400" b="1" dirty="0"/>
          </a:p>
        </p:txBody>
      </p:sp>
      <p:pic>
        <p:nvPicPr>
          <p:cNvPr id="5" name="Marcador de contenido 4" descr="H:\JQM\Diciembre 2014\INF-RIMAC\SAM_5095.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618439" y="1905000"/>
            <a:ext cx="2876288" cy="32980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CuadroTexto 6"/>
          <p:cNvSpPr txBox="1"/>
          <p:nvPr/>
        </p:nvSpPr>
        <p:spPr>
          <a:xfrm>
            <a:off x="4494727" y="2021983"/>
            <a:ext cx="2846231" cy="3693319"/>
          </a:xfrm>
          <a:prstGeom prst="rect">
            <a:avLst/>
          </a:prstGeom>
          <a:noFill/>
        </p:spPr>
        <p:txBody>
          <a:bodyPr wrap="square" rtlCol="0">
            <a:spAutoFit/>
          </a:bodyPr>
          <a:lstStyle/>
          <a:p>
            <a:r>
              <a:rPr lang="es-ES" dirty="0" smtClean="0"/>
              <a:t>El sistema eléctrico aislado de Iquitos esta constituido por un sistema de generación, transmisión y distribución, perteneciente a la Empresa Electro Oriente S.A, que se encarga de brindar el servicio de energía eléctrica a la población de Iquitos</a:t>
            </a:r>
            <a:endParaRPr lang="es-ES" dirty="0"/>
          </a:p>
        </p:txBody>
      </p:sp>
      <p:pic>
        <p:nvPicPr>
          <p:cNvPr id="8" name="Imagen 7" descr="Descripción: E:\IMG_1222.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31195" y="1904999"/>
            <a:ext cx="4111305" cy="36329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ítulo 1"/>
          <p:cNvSpPr txBox="1">
            <a:spLocks/>
          </p:cNvSpPr>
          <p:nvPr/>
        </p:nvSpPr>
        <p:spPr>
          <a:xfrm>
            <a:off x="3250283" y="181942"/>
            <a:ext cx="5782590" cy="7459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smtClean="0"/>
              <a:t>Diagnostico del sistema</a:t>
            </a:r>
            <a:endParaRPr lang="es-ES" dirty="0"/>
          </a:p>
        </p:txBody>
      </p:sp>
    </p:spTree>
    <p:extLst>
      <p:ext uri="{BB962C8B-B14F-4D97-AF65-F5344CB8AC3E}">
        <p14:creationId xmlns:p14="http://schemas.microsoft.com/office/powerpoint/2010/main" val="4158843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adroTexto 55"/>
          <p:cNvSpPr txBox="1"/>
          <p:nvPr/>
        </p:nvSpPr>
        <p:spPr>
          <a:xfrm>
            <a:off x="4121241" y="695460"/>
            <a:ext cx="3322749" cy="369332"/>
          </a:xfrm>
          <a:prstGeom prst="rect">
            <a:avLst/>
          </a:prstGeom>
          <a:noFill/>
        </p:spPr>
        <p:txBody>
          <a:bodyPr wrap="square" rtlCol="0">
            <a:spAutoFit/>
          </a:bodyPr>
          <a:lstStyle/>
          <a:p>
            <a:r>
              <a:rPr lang="es-ES" b="1" dirty="0" smtClean="0"/>
              <a:t>SISTEMA DE GENERACIÓN</a:t>
            </a:r>
            <a:endParaRPr lang="es-ES" b="1" dirty="0"/>
          </a:p>
        </p:txBody>
      </p:sp>
      <p:grpSp>
        <p:nvGrpSpPr>
          <p:cNvPr id="58" name="Group 14"/>
          <p:cNvGrpSpPr>
            <a:grpSpLocks/>
          </p:cNvGrpSpPr>
          <p:nvPr/>
        </p:nvGrpSpPr>
        <p:grpSpPr bwMode="auto">
          <a:xfrm>
            <a:off x="7289442" y="184425"/>
            <a:ext cx="4531665" cy="2973320"/>
            <a:chOff x="2925" y="1364"/>
            <a:chExt cx="3199" cy="2066"/>
          </a:xfrm>
        </p:grpSpPr>
        <p:pic>
          <p:nvPicPr>
            <p:cNvPr id="60" name="Picture 11" descr="Rectangle-Shad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5" y="1364"/>
              <a:ext cx="3199" cy="2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8" descr="IMG0047 [800,8]"/>
            <p:cNvPicPr>
              <a:picLocks noChangeAspect="1" noChangeArrowheads="1"/>
            </p:cNvPicPr>
            <p:nvPr/>
          </p:nvPicPr>
          <p:blipFill>
            <a:blip r:embed="rId3">
              <a:extLst>
                <a:ext uri="{28A0092B-C50C-407E-A947-70E740481C1C}">
                  <a14:useLocalDpi xmlns:a14="http://schemas.microsoft.com/office/drawing/2010/main" val="0"/>
                </a:ext>
              </a:extLst>
            </a:blip>
            <a:srcRect l="7007" t="14648" r="1691" b="2495"/>
            <a:stretch>
              <a:fillRect/>
            </a:stretch>
          </p:blipFill>
          <p:spPr bwMode="auto">
            <a:xfrm>
              <a:off x="2958" y="1424"/>
              <a:ext cx="2994" cy="1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2" name="CuadroTexto 61"/>
          <p:cNvSpPr txBox="1"/>
          <p:nvPr/>
        </p:nvSpPr>
        <p:spPr>
          <a:xfrm>
            <a:off x="953037" y="1532586"/>
            <a:ext cx="2292439" cy="646331"/>
          </a:xfrm>
          <a:prstGeom prst="rect">
            <a:avLst/>
          </a:prstGeom>
          <a:solidFill>
            <a:srgbClr val="00B050"/>
          </a:solidFill>
        </p:spPr>
        <p:txBody>
          <a:bodyPr wrap="square" rtlCol="0">
            <a:spAutoFit/>
          </a:bodyPr>
          <a:lstStyle/>
          <a:p>
            <a:r>
              <a:rPr lang="es-ES" b="1" dirty="0" smtClean="0">
                <a:solidFill>
                  <a:schemeClr val="bg1"/>
                </a:solidFill>
              </a:rPr>
              <a:t>Grupo electrógeno</a:t>
            </a:r>
            <a:endParaRPr lang="es-ES" b="1" dirty="0">
              <a:solidFill>
                <a:schemeClr val="bg1"/>
              </a:solidFill>
            </a:endParaRPr>
          </a:p>
        </p:txBody>
      </p:sp>
      <p:sp>
        <p:nvSpPr>
          <p:cNvPr id="63" name="CuadroTexto 62"/>
          <p:cNvSpPr txBox="1"/>
          <p:nvPr/>
        </p:nvSpPr>
        <p:spPr>
          <a:xfrm>
            <a:off x="4482893" y="1671085"/>
            <a:ext cx="2614411" cy="2603790"/>
          </a:xfrm>
          <a:prstGeom prst="rect">
            <a:avLst/>
          </a:prstGeom>
          <a:solidFill>
            <a:srgbClr val="00B0F0"/>
          </a:solidFill>
        </p:spPr>
        <p:txBody>
          <a:bodyPr wrap="square" rtlCol="0">
            <a:spAutoFit/>
          </a:bodyPr>
          <a:lstStyle/>
          <a:p>
            <a:pPr marL="742950" lvl="1" indent="-285750">
              <a:lnSpc>
                <a:spcPct val="90000"/>
              </a:lnSpc>
              <a:spcAft>
                <a:spcPct val="30000"/>
              </a:spcAft>
              <a:buClr>
                <a:srgbClr val="FF7300"/>
              </a:buClr>
              <a:buFont typeface="Arial" panose="020B0604020202020204" pitchFamily="34" charset="0"/>
              <a:buChar char="•"/>
            </a:pPr>
            <a:r>
              <a:rPr lang="en-US" altLang="es-ES" sz="1600" b="1" dirty="0">
                <a:solidFill>
                  <a:schemeClr val="bg1"/>
                </a:solidFill>
                <a:sym typeface="Arial" panose="020B0604020202020204" pitchFamily="34" charset="0"/>
              </a:rPr>
              <a:t>Motor</a:t>
            </a:r>
          </a:p>
          <a:p>
            <a:pPr marL="742950" lvl="1" indent="-285750">
              <a:lnSpc>
                <a:spcPct val="90000"/>
              </a:lnSpc>
              <a:spcAft>
                <a:spcPct val="30000"/>
              </a:spcAft>
              <a:buClr>
                <a:srgbClr val="FF7300"/>
              </a:buClr>
              <a:buFont typeface="Arial" panose="020B0604020202020204" pitchFamily="34" charset="0"/>
              <a:buChar char="•"/>
            </a:pPr>
            <a:r>
              <a:rPr lang="en-US" altLang="es-ES" sz="1600" b="1" dirty="0">
                <a:solidFill>
                  <a:schemeClr val="bg1"/>
                </a:solidFill>
                <a:sym typeface="Arial" panose="020B0604020202020204" pitchFamily="34" charset="0"/>
              </a:rPr>
              <a:t>Generador</a:t>
            </a:r>
          </a:p>
          <a:p>
            <a:pPr marL="742950" lvl="1" indent="-285750">
              <a:spcAft>
                <a:spcPct val="20000"/>
              </a:spcAft>
              <a:buClr>
                <a:srgbClr val="FF7300"/>
              </a:buClr>
              <a:buFont typeface="Arial" panose="020B0604020202020204" pitchFamily="34" charset="0"/>
              <a:buChar char="•"/>
            </a:pPr>
            <a:r>
              <a:rPr lang="en-US" altLang="es-ES" sz="1600" b="1" dirty="0" smtClean="0">
                <a:solidFill>
                  <a:schemeClr val="bg1"/>
                </a:solidFill>
                <a:sym typeface="Arial" panose="020B0604020202020204" pitchFamily="34" charset="0"/>
              </a:rPr>
              <a:t>Acoplamiento.</a:t>
            </a:r>
          </a:p>
          <a:p>
            <a:pPr marL="742950" lvl="1" indent="-285750">
              <a:spcAft>
                <a:spcPct val="20000"/>
              </a:spcAft>
              <a:buClr>
                <a:srgbClr val="FF7300"/>
              </a:buClr>
              <a:buFont typeface="Arial" panose="020B0604020202020204" pitchFamily="34" charset="0"/>
              <a:buChar char="•"/>
            </a:pPr>
            <a:r>
              <a:rPr lang="en-US" altLang="es-ES" sz="1600" b="1" dirty="0" smtClean="0">
                <a:solidFill>
                  <a:schemeClr val="bg1"/>
                </a:solidFill>
                <a:sym typeface="Arial" panose="020B0604020202020204" pitchFamily="34" charset="0"/>
              </a:rPr>
              <a:t> Marco </a:t>
            </a:r>
            <a:r>
              <a:rPr lang="en-US" altLang="es-ES" sz="1600" b="1" dirty="0">
                <a:solidFill>
                  <a:schemeClr val="bg1"/>
                </a:solidFill>
                <a:sym typeface="Arial" panose="020B0604020202020204" pitchFamily="34" charset="0"/>
              </a:rPr>
              <a:t>base</a:t>
            </a:r>
          </a:p>
          <a:p>
            <a:pPr marL="742950" lvl="1" indent="-285750">
              <a:spcAft>
                <a:spcPct val="20000"/>
              </a:spcAft>
              <a:buClr>
                <a:srgbClr val="FF7300"/>
              </a:buClr>
              <a:buFont typeface="Arial" panose="020B0604020202020204" pitchFamily="34" charset="0"/>
              <a:buChar char="•"/>
            </a:pPr>
            <a:r>
              <a:rPr lang="en-US" altLang="es-ES" sz="1600" b="1" dirty="0">
                <a:solidFill>
                  <a:schemeClr val="bg1"/>
                </a:solidFill>
                <a:sym typeface="Arial" panose="020B0604020202020204" pitchFamily="34" charset="0"/>
              </a:rPr>
              <a:t>Montaje flexible</a:t>
            </a:r>
          </a:p>
          <a:p>
            <a:pPr marL="742950" lvl="1" indent="-285750">
              <a:spcAft>
                <a:spcPct val="20000"/>
              </a:spcAft>
              <a:buClr>
                <a:srgbClr val="FF7300"/>
              </a:buClr>
              <a:buFont typeface="Arial" panose="020B0604020202020204" pitchFamily="34" charset="0"/>
              <a:buChar char="•"/>
            </a:pPr>
            <a:r>
              <a:rPr lang="en-US" altLang="es-ES" sz="1600" b="1" dirty="0">
                <a:solidFill>
                  <a:schemeClr val="bg1"/>
                </a:solidFill>
                <a:sym typeface="Arial" panose="020B0604020202020204" pitchFamily="34" charset="0"/>
              </a:rPr>
              <a:t>Plataformas de </a:t>
            </a:r>
            <a:r>
              <a:rPr lang="en-US" altLang="es-ES" sz="1600" b="1" dirty="0" smtClean="0">
                <a:solidFill>
                  <a:schemeClr val="bg1"/>
                </a:solidFill>
                <a:sym typeface="Arial" panose="020B0604020202020204" pitchFamily="34" charset="0"/>
              </a:rPr>
              <a:t>servicio</a:t>
            </a:r>
          </a:p>
          <a:p>
            <a:pPr marL="742950" lvl="1" indent="-285750">
              <a:spcAft>
                <a:spcPct val="20000"/>
              </a:spcAft>
              <a:buClr>
                <a:srgbClr val="FF7300"/>
              </a:buClr>
              <a:buFont typeface="Arial" panose="020B0604020202020204" pitchFamily="34" charset="0"/>
              <a:buChar char="•"/>
            </a:pPr>
            <a:r>
              <a:rPr lang="en-US" altLang="es-ES" sz="1600" b="1" dirty="0" err="1" smtClean="0">
                <a:solidFill>
                  <a:schemeClr val="bg1"/>
                </a:solidFill>
                <a:sym typeface="Arial" panose="020B0604020202020204" pitchFamily="34" charset="0"/>
              </a:rPr>
              <a:t>Sistemas</a:t>
            </a:r>
            <a:r>
              <a:rPr lang="en-US" altLang="es-ES" sz="1600" b="1" dirty="0" smtClean="0">
                <a:solidFill>
                  <a:schemeClr val="bg1"/>
                </a:solidFill>
                <a:sym typeface="Arial" panose="020B0604020202020204" pitchFamily="34" charset="0"/>
              </a:rPr>
              <a:t> </a:t>
            </a:r>
            <a:r>
              <a:rPr lang="en-US" altLang="es-ES" sz="1600" b="1" dirty="0" err="1" smtClean="0">
                <a:solidFill>
                  <a:schemeClr val="bg1"/>
                </a:solidFill>
                <a:sym typeface="Arial" panose="020B0604020202020204" pitchFamily="34" charset="0"/>
              </a:rPr>
              <a:t>auxiliares</a:t>
            </a:r>
            <a:endParaRPr lang="en-US" altLang="es-ES" sz="1600" b="1" dirty="0">
              <a:solidFill>
                <a:schemeClr val="bg1"/>
              </a:solidFill>
              <a:sym typeface="Arial" panose="020B0604020202020204" pitchFamily="34" charset="0"/>
            </a:endParaRPr>
          </a:p>
        </p:txBody>
      </p:sp>
      <p:sp>
        <p:nvSpPr>
          <p:cNvPr id="64" name="Flecha derecha 63"/>
          <p:cNvSpPr/>
          <p:nvPr/>
        </p:nvSpPr>
        <p:spPr>
          <a:xfrm>
            <a:off x="3402406" y="1701808"/>
            <a:ext cx="1057113" cy="3231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66" name="Group 8"/>
          <p:cNvGrpSpPr>
            <a:grpSpLocks/>
          </p:cNvGrpSpPr>
          <p:nvPr/>
        </p:nvGrpSpPr>
        <p:grpSpPr bwMode="auto">
          <a:xfrm>
            <a:off x="621100" y="2650222"/>
            <a:ext cx="3036500" cy="2771784"/>
            <a:chOff x="3655" y="1491"/>
            <a:chExt cx="2432" cy="1627"/>
          </a:xfrm>
        </p:grpSpPr>
        <p:pic>
          <p:nvPicPr>
            <p:cNvPr id="68" name="Picture 9" descr="eng_mod_1 copy"/>
            <p:cNvPicPr>
              <a:picLocks noChangeAspect="1" noChangeArrowheads="1"/>
            </p:cNvPicPr>
            <p:nvPr/>
          </p:nvPicPr>
          <p:blipFill>
            <a:blip r:embed="rId4">
              <a:extLst>
                <a:ext uri="{28A0092B-C50C-407E-A947-70E740481C1C}">
                  <a14:useLocalDpi xmlns:a14="http://schemas.microsoft.com/office/drawing/2010/main" val="0"/>
                </a:ext>
              </a:extLst>
            </a:blip>
            <a:srcRect l="7507" t="18901" r="42822" b="26871"/>
            <a:stretch>
              <a:fillRect/>
            </a:stretch>
          </p:blipFill>
          <p:spPr bwMode="auto">
            <a:xfrm>
              <a:off x="3655" y="1491"/>
              <a:ext cx="2408" cy="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Freeform 10"/>
            <p:cNvSpPr>
              <a:spLocks/>
            </p:cNvSpPr>
            <p:nvPr/>
          </p:nvSpPr>
          <p:spPr bwMode="auto">
            <a:xfrm>
              <a:off x="5797" y="2888"/>
              <a:ext cx="290" cy="230"/>
            </a:xfrm>
            <a:custGeom>
              <a:avLst/>
              <a:gdLst>
                <a:gd name="T0" fmla="*/ 0 w 308"/>
                <a:gd name="T1" fmla="*/ 227 h 344"/>
                <a:gd name="T2" fmla="*/ 290 w 308"/>
                <a:gd name="T3" fmla="*/ 0 h 344"/>
                <a:gd name="T4" fmla="*/ 278 w 308"/>
                <a:gd name="T5" fmla="*/ 230 h 344"/>
                <a:gd name="T6" fmla="*/ 0 w 308"/>
                <a:gd name="T7" fmla="*/ 227 h 344"/>
                <a:gd name="T8" fmla="*/ 0 60000 65536"/>
                <a:gd name="T9" fmla="*/ 0 60000 65536"/>
                <a:gd name="T10" fmla="*/ 0 60000 65536"/>
                <a:gd name="T11" fmla="*/ 0 60000 65536"/>
                <a:gd name="T12" fmla="*/ 0 w 308"/>
                <a:gd name="T13" fmla="*/ 0 h 344"/>
                <a:gd name="T14" fmla="*/ 308 w 308"/>
                <a:gd name="T15" fmla="*/ 344 h 344"/>
              </a:gdLst>
              <a:ahLst/>
              <a:cxnLst>
                <a:cxn ang="T8">
                  <a:pos x="T0" y="T1"/>
                </a:cxn>
                <a:cxn ang="T9">
                  <a:pos x="T2" y="T3"/>
                </a:cxn>
                <a:cxn ang="T10">
                  <a:pos x="T4" y="T5"/>
                </a:cxn>
                <a:cxn ang="T11">
                  <a:pos x="T6" y="T7"/>
                </a:cxn>
              </a:cxnLst>
              <a:rect l="T12" t="T13" r="T14" b="T15"/>
              <a:pathLst>
                <a:path w="308" h="344">
                  <a:moveTo>
                    <a:pt x="0" y="339"/>
                  </a:moveTo>
                  <a:lnTo>
                    <a:pt x="308" y="0"/>
                  </a:lnTo>
                  <a:lnTo>
                    <a:pt x="295" y="344"/>
                  </a:lnTo>
                  <a:lnTo>
                    <a:pt x="0" y="339"/>
                  </a:lnTo>
                  <a:close/>
                </a:path>
              </a:pathLst>
            </a:custGeom>
            <a:solidFill>
              <a:schemeClr val="bg1"/>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spAutoFit/>
            </a:bodyPr>
            <a:lstStyle/>
            <a:p>
              <a:endParaRPr lang="es-ES"/>
            </a:p>
          </p:txBody>
        </p:sp>
      </p:grpSp>
      <p:pic>
        <p:nvPicPr>
          <p:cNvPr id="71" name="Picture 10" descr="ALL_COLR"/>
          <p:cNvPicPr>
            <a:picLocks noChangeAspect="1" noChangeArrowheads="1"/>
          </p:cNvPicPr>
          <p:nvPr/>
        </p:nvPicPr>
        <p:blipFill>
          <a:blip r:embed="rId5" cstate="print">
            <a:extLst>
              <a:ext uri="{28A0092B-C50C-407E-A947-70E740481C1C}">
                <a14:useLocalDpi xmlns:a14="http://schemas.microsoft.com/office/drawing/2010/main" val="0"/>
              </a:ext>
            </a:extLst>
          </a:blip>
          <a:srcRect r="7874"/>
          <a:stretch>
            <a:fillRect/>
          </a:stretch>
        </p:blipFill>
        <p:spPr bwMode="auto">
          <a:xfrm>
            <a:off x="3657600" y="5030174"/>
            <a:ext cx="2982405" cy="1680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10" descr="Geislinger_coupli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09091" y="4498129"/>
            <a:ext cx="2054991" cy="1616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Picture 10" descr="PP01X0019_01e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33168" y="3228484"/>
            <a:ext cx="2761949" cy="3157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2015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712891" y="592848"/>
            <a:ext cx="2292439" cy="646331"/>
          </a:xfrm>
          <a:prstGeom prst="rect">
            <a:avLst/>
          </a:prstGeom>
          <a:solidFill>
            <a:srgbClr val="00B050"/>
          </a:solidFill>
        </p:spPr>
        <p:txBody>
          <a:bodyPr wrap="square" rtlCol="0">
            <a:spAutoFit/>
          </a:bodyPr>
          <a:lstStyle/>
          <a:p>
            <a:r>
              <a:rPr lang="es-ES" b="1" dirty="0" smtClean="0">
                <a:solidFill>
                  <a:schemeClr val="bg1"/>
                </a:solidFill>
              </a:rPr>
              <a:t>Sistemas auxiliares de generación</a:t>
            </a:r>
            <a:endParaRPr lang="es-ES" b="1" dirty="0">
              <a:solidFill>
                <a:schemeClr val="bg1"/>
              </a:solidFill>
            </a:endParaRPr>
          </a:p>
        </p:txBody>
      </p:sp>
      <p:pic>
        <p:nvPicPr>
          <p:cNvPr id="5" name="Imagen 4"/>
          <p:cNvPicPr/>
          <p:nvPr/>
        </p:nvPicPr>
        <p:blipFill>
          <a:blip r:embed="rId2">
            <a:extLst>
              <a:ext uri="{28A0092B-C50C-407E-A947-70E740481C1C}">
                <a14:useLocalDpi xmlns:a14="http://schemas.microsoft.com/office/drawing/2010/main" val="0"/>
              </a:ext>
            </a:extLst>
          </a:blip>
          <a:srcRect/>
          <a:stretch>
            <a:fillRect/>
          </a:stretch>
        </p:blipFill>
        <p:spPr bwMode="auto">
          <a:xfrm>
            <a:off x="4184553" y="1239179"/>
            <a:ext cx="4579500" cy="2919546"/>
          </a:xfrm>
          <a:prstGeom prst="rect">
            <a:avLst/>
          </a:prstGeom>
          <a:ln w="38100" cap="sq">
            <a:solidFill>
              <a:srgbClr val="000000"/>
            </a:solidFill>
            <a:prstDash val="solid"/>
            <a:miter lim="800000"/>
          </a:ln>
          <a:effectLst>
            <a:outerShdw blurRad="50800" dist="38100" dir="2700000" algn="tl" rotWithShape="0">
              <a:srgbClr val="000000">
                <a:alpha val="52000"/>
              </a:srgbClr>
            </a:outerShdw>
            <a:softEdge rad="12700"/>
          </a:effectLst>
        </p:spPr>
      </p:pic>
      <p:sp>
        <p:nvSpPr>
          <p:cNvPr id="6" name="CuadroTexto 5"/>
          <p:cNvSpPr txBox="1"/>
          <p:nvPr/>
        </p:nvSpPr>
        <p:spPr>
          <a:xfrm>
            <a:off x="3603938" y="1244518"/>
            <a:ext cx="684726" cy="646331"/>
          </a:xfrm>
          <a:prstGeom prst="rect">
            <a:avLst/>
          </a:prstGeom>
          <a:solidFill>
            <a:srgbClr val="00B050"/>
          </a:solidFill>
        </p:spPr>
        <p:txBody>
          <a:bodyPr wrap="square" rtlCol="0">
            <a:spAutoFit/>
          </a:bodyPr>
          <a:lstStyle/>
          <a:p>
            <a:r>
              <a:rPr lang="es-ES" b="1" dirty="0" smtClean="0">
                <a:solidFill>
                  <a:schemeClr val="bg1"/>
                </a:solidFill>
              </a:rPr>
              <a:t>HFO</a:t>
            </a:r>
          </a:p>
          <a:p>
            <a:r>
              <a:rPr lang="es-ES" b="1" dirty="0" smtClean="0">
                <a:solidFill>
                  <a:schemeClr val="bg1"/>
                </a:solidFill>
              </a:rPr>
              <a:t>LFO</a:t>
            </a:r>
            <a:endParaRPr lang="es-ES" b="1" dirty="0">
              <a:solidFill>
                <a:schemeClr val="bg1"/>
              </a:solidFill>
            </a:endParaRPr>
          </a:p>
        </p:txBody>
      </p:sp>
      <p:pic>
        <p:nvPicPr>
          <p:cNvPr id="11" name="Imagen 10"/>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501" y="1428842"/>
            <a:ext cx="3047129" cy="1952250"/>
          </a:xfrm>
          <a:prstGeom prst="rect">
            <a:avLst/>
          </a:prstGeom>
          <a:ln w="25400" cap="sq">
            <a:solidFill>
              <a:srgbClr val="000000"/>
            </a:solidFill>
            <a:prstDash val="solid"/>
            <a:miter lim="800000"/>
          </a:ln>
          <a:effectLst>
            <a:outerShdw blurRad="12700" dist="38100" dir="2700000" algn="tl" rotWithShape="0">
              <a:schemeClr val="bg1">
                <a:alpha val="43000"/>
              </a:schemeClr>
            </a:outerShdw>
          </a:effectLst>
        </p:spPr>
      </p:pic>
      <p:sp>
        <p:nvSpPr>
          <p:cNvPr id="12" name="Rectangle 6"/>
          <p:cNvSpPr>
            <a:spLocks noChangeArrowheads="1"/>
          </p:cNvSpPr>
          <p:nvPr/>
        </p:nvSpPr>
        <p:spPr bwMode="auto">
          <a:xfrm>
            <a:off x="390164" y="3570755"/>
            <a:ext cx="2468946" cy="1277273"/>
          </a:xfrm>
          <a:prstGeom prst="rect">
            <a:avLst/>
          </a:prstGeom>
          <a:solidFill>
            <a:srgbClr val="92D050"/>
          </a:solidFill>
          <a:ln>
            <a:noFill/>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PE" altLang="es-ES" sz="11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 Bombas de alimentaci</a:t>
            </a:r>
            <a:r>
              <a:rPr kumimoji="0" lang="es-PE" altLang="es-ES" sz="11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ó</a:t>
            </a:r>
            <a:r>
              <a:rPr kumimoji="0" lang="es-PE" altLang="es-ES" sz="11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n</a:t>
            </a:r>
            <a:endParaRPr kumimoji="0" lang="es-ES" altLang="es-ES"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PE" altLang="es-ES" sz="11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 Calentadores</a:t>
            </a:r>
            <a:endParaRPr kumimoji="0" lang="es-ES" altLang="es-ES"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PE" altLang="es-ES" sz="11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(3) V</a:t>
            </a:r>
            <a:r>
              <a:rPr kumimoji="0" lang="es-PE" altLang="es-ES" sz="11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á</a:t>
            </a:r>
            <a:r>
              <a:rPr kumimoji="0" lang="es-PE" altLang="es-ES" sz="11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lvulas de tres v</a:t>
            </a:r>
            <a:r>
              <a:rPr kumimoji="0" lang="es-PE" altLang="es-ES" sz="11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í</a:t>
            </a:r>
            <a:r>
              <a:rPr kumimoji="0" lang="es-PE" altLang="es-ES" sz="11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as</a:t>
            </a:r>
            <a:endParaRPr kumimoji="0" lang="es-ES" altLang="es-ES"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PE" altLang="es-ES" sz="11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(4) Separadores</a:t>
            </a:r>
            <a:endParaRPr kumimoji="0" lang="es-ES" altLang="es-ES"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PE" altLang="es-ES" sz="11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(5) Entrada de combustible sin tratar</a:t>
            </a:r>
            <a:endParaRPr kumimoji="0" lang="es-ES" altLang="es-ES"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PE" altLang="es-ES" sz="11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(6) Salida de combustible tratado</a:t>
            </a:r>
            <a:endParaRPr kumimoji="0" lang="es-ES" altLang="es-ES"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PE" altLang="es-ES" sz="11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(7) Retorno de combustible sin tratar</a:t>
            </a:r>
            <a:endParaRPr kumimoji="0" lang="es-PE" altLang="es-ES" sz="1800" b="0" i="0" u="none" strike="noStrike" cap="none" normalizeH="0" baseline="0" dirty="0" smtClean="0">
              <a:ln>
                <a:noFill/>
              </a:ln>
              <a:solidFill>
                <a:schemeClr val="tx1"/>
              </a:solidFill>
              <a:effectLst/>
              <a:latin typeface="Arial" panose="020B0604020202020204" pitchFamily="34" charset="0"/>
            </a:endParaRPr>
          </a:p>
        </p:txBody>
      </p:sp>
      <p:pic>
        <p:nvPicPr>
          <p:cNvPr id="13" name="Imagen 12" descr="H:\JQM\Diciembre 2014\INF-RIMAC\SAM_5100.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5330" y="4667825"/>
            <a:ext cx="1818170" cy="1804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Flecha abajo 13"/>
          <p:cNvSpPr/>
          <p:nvPr/>
        </p:nvSpPr>
        <p:spPr>
          <a:xfrm rot="8592010">
            <a:off x="3389080" y="3421960"/>
            <a:ext cx="581696" cy="11571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Flecha abajo 14"/>
          <p:cNvSpPr/>
          <p:nvPr/>
        </p:nvSpPr>
        <p:spPr>
          <a:xfrm rot="13760659">
            <a:off x="6280770" y="4057907"/>
            <a:ext cx="581696" cy="14134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Imagen 15" descr="F:\fotos de chamba\2011-12-05 08.48.22.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24972" y="1444528"/>
            <a:ext cx="2531159" cy="2009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Flecha derecha 16"/>
          <p:cNvSpPr/>
          <p:nvPr/>
        </p:nvSpPr>
        <p:spPr>
          <a:xfrm rot="10800000">
            <a:off x="3334077" y="1955861"/>
            <a:ext cx="850475" cy="2979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Flecha derecha 17"/>
          <p:cNvSpPr/>
          <p:nvPr/>
        </p:nvSpPr>
        <p:spPr>
          <a:xfrm>
            <a:off x="8764053" y="1955861"/>
            <a:ext cx="760919" cy="2979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9" name="Imagen 18" descr="H:\JQM\GENERACION_ELOR_2015\ENERO 2015\USB BACK UP\ \INF-RIMAC\SAM_5095.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040969" y="4638063"/>
            <a:ext cx="2431198" cy="18529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0" name="CuadroTexto 19"/>
          <p:cNvSpPr txBox="1"/>
          <p:nvPr/>
        </p:nvSpPr>
        <p:spPr>
          <a:xfrm>
            <a:off x="6969720" y="5122585"/>
            <a:ext cx="1922988" cy="646331"/>
          </a:xfrm>
          <a:prstGeom prst="rect">
            <a:avLst/>
          </a:prstGeom>
          <a:solidFill>
            <a:srgbClr val="00B050"/>
          </a:solidFill>
        </p:spPr>
        <p:txBody>
          <a:bodyPr wrap="square" rtlCol="0">
            <a:spAutoFit/>
          </a:bodyPr>
          <a:lstStyle/>
          <a:p>
            <a:r>
              <a:rPr lang="es-ES" b="1" dirty="0" smtClean="0">
                <a:solidFill>
                  <a:schemeClr val="bg1"/>
                </a:solidFill>
              </a:rPr>
              <a:t>AIRE DE SOBRE ALIMENTACIÓN</a:t>
            </a:r>
            <a:endParaRPr lang="es-ES" b="1" dirty="0">
              <a:solidFill>
                <a:schemeClr val="bg1"/>
              </a:solidFill>
            </a:endParaRPr>
          </a:p>
        </p:txBody>
      </p:sp>
      <p:sp>
        <p:nvSpPr>
          <p:cNvPr id="21" name="Rectángulo 20"/>
          <p:cNvSpPr/>
          <p:nvPr/>
        </p:nvSpPr>
        <p:spPr>
          <a:xfrm>
            <a:off x="4690444" y="275319"/>
            <a:ext cx="3017173" cy="369332"/>
          </a:xfrm>
          <a:prstGeom prst="rect">
            <a:avLst/>
          </a:prstGeom>
        </p:spPr>
        <p:txBody>
          <a:bodyPr wrap="none">
            <a:spAutoFit/>
          </a:bodyPr>
          <a:lstStyle/>
          <a:p>
            <a:r>
              <a:rPr lang="es-ES" b="1" dirty="0"/>
              <a:t>SISTEMA DE GENERACIÓN</a:t>
            </a:r>
          </a:p>
        </p:txBody>
      </p:sp>
    </p:spTree>
    <p:extLst>
      <p:ext uri="{BB962C8B-B14F-4D97-AF65-F5344CB8AC3E}">
        <p14:creationId xmlns:p14="http://schemas.microsoft.com/office/powerpoint/2010/main" val="19519884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587414" y="223516"/>
            <a:ext cx="3017173" cy="369332"/>
          </a:xfrm>
          <a:prstGeom prst="rect">
            <a:avLst/>
          </a:prstGeom>
        </p:spPr>
        <p:txBody>
          <a:bodyPr wrap="none">
            <a:spAutoFit/>
          </a:bodyPr>
          <a:lstStyle/>
          <a:p>
            <a:r>
              <a:rPr lang="es-ES" b="1" dirty="0"/>
              <a:t>SISTEMA DE GENERACIÓN</a:t>
            </a:r>
          </a:p>
        </p:txBody>
      </p:sp>
      <p:sp>
        <p:nvSpPr>
          <p:cNvPr id="5" name="CuadroTexto 4"/>
          <p:cNvSpPr txBox="1"/>
          <p:nvPr/>
        </p:nvSpPr>
        <p:spPr>
          <a:xfrm>
            <a:off x="1712891" y="592848"/>
            <a:ext cx="2292439" cy="369332"/>
          </a:xfrm>
          <a:prstGeom prst="rect">
            <a:avLst/>
          </a:prstGeom>
          <a:solidFill>
            <a:srgbClr val="00B050"/>
          </a:solidFill>
        </p:spPr>
        <p:txBody>
          <a:bodyPr wrap="square" rtlCol="0">
            <a:spAutoFit/>
          </a:bodyPr>
          <a:lstStyle/>
          <a:p>
            <a:r>
              <a:rPr lang="es-ES" b="1" dirty="0" smtClean="0">
                <a:solidFill>
                  <a:schemeClr val="bg1"/>
                </a:solidFill>
              </a:rPr>
              <a:t>Generador eléctrico</a:t>
            </a:r>
            <a:endParaRPr lang="es-ES" b="1" dirty="0">
              <a:solidFill>
                <a:schemeClr val="bg1"/>
              </a:solidFill>
            </a:endParaRPr>
          </a:p>
        </p:txBody>
      </p:sp>
      <p:pic>
        <p:nvPicPr>
          <p:cNvPr id="6" name="Picture 7" descr="ROTO_FL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697129">
            <a:off x="4187825" y="2393950"/>
            <a:ext cx="5903913"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5"/>
          <p:cNvSpPr>
            <a:spLocks noChangeArrowheads="1"/>
          </p:cNvSpPr>
          <p:nvPr/>
        </p:nvSpPr>
        <p:spPr bwMode="auto">
          <a:xfrm>
            <a:off x="521997" y="1770689"/>
            <a:ext cx="4176713"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rIns="72000">
            <a:spAutoFit/>
          </a:bodyPr>
          <a:lstStyle>
            <a:lvl1pPr marL="269875" indent="-269875">
              <a:defRPr sz="2000">
                <a:solidFill>
                  <a:schemeClr val="tx1"/>
                </a:solidFill>
                <a:latin typeface="Arial" panose="020B0604020202020204" pitchFamily="34" charset="0"/>
              </a:defRPr>
            </a:lvl1pPr>
            <a:lvl2pPr marL="541338" indent="-269875">
              <a:defRPr sz="2000">
                <a:solidFill>
                  <a:schemeClr val="tx1"/>
                </a:solidFill>
                <a:latin typeface="Arial" panose="020B0604020202020204" pitchFamily="34" charset="0"/>
              </a:defRPr>
            </a:lvl2pPr>
            <a:lvl3pPr marL="801688" indent="-258763">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Aft>
                <a:spcPct val="20000"/>
              </a:spcAft>
              <a:buClr>
                <a:srgbClr val="FF7300"/>
              </a:buClr>
              <a:buFont typeface="Wingdings" panose="05000000000000000000" pitchFamily="2" charset="2"/>
              <a:buChar char="n"/>
            </a:pPr>
            <a:r>
              <a:rPr lang="en-US" altLang="es-ES" sz="1600" dirty="0">
                <a:solidFill>
                  <a:srgbClr val="000000"/>
                </a:solidFill>
                <a:sym typeface="Arial" panose="020B0604020202020204" pitchFamily="34" charset="0"/>
              </a:rPr>
              <a:t>El rotor </a:t>
            </a:r>
            <a:r>
              <a:rPr lang="en-US" altLang="es-ES" sz="1600" dirty="0" err="1">
                <a:solidFill>
                  <a:srgbClr val="000000"/>
                </a:solidFill>
                <a:sym typeface="Arial" panose="020B0604020202020204" pitchFamily="34" charset="0"/>
              </a:rPr>
              <a:t>consta</a:t>
            </a:r>
            <a:r>
              <a:rPr lang="en-US" altLang="es-ES" sz="1600" dirty="0">
                <a:solidFill>
                  <a:srgbClr val="000000"/>
                </a:solidFill>
                <a:sym typeface="Arial" panose="020B0604020202020204" pitchFamily="34" charset="0"/>
              </a:rPr>
              <a:t> de:</a:t>
            </a:r>
          </a:p>
          <a:p>
            <a:pPr lvl="1">
              <a:spcAft>
                <a:spcPct val="20000"/>
              </a:spcAft>
              <a:buClr>
                <a:srgbClr val="FF7300"/>
              </a:buClr>
              <a:buFont typeface="Wingdings" panose="05000000000000000000" pitchFamily="2" charset="2"/>
              <a:buChar char="n"/>
            </a:pPr>
            <a:r>
              <a:rPr lang="en-US" altLang="es-ES" sz="1600" dirty="0" err="1">
                <a:solidFill>
                  <a:srgbClr val="000000"/>
                </a:solidFill>
                <a:sym typeface="Arial" panose="020B0604020202020204" pitchFamily="34" charset="0"/>
              </a:rPr>
              <a:t>Eje</a:t>
            </a:r>
            <a:endParaRPr lang="en-US" altLang="es-ES" sz="1600" dirty="0">
              <a:solidFill>
                <a:srgbClr val="000000"/>
              </a:solidFill>
              <a:sym typeface="Arial" panose="020B0604020202020204" pitchFamily="34" charset="0"/>
            </a:endParaRPr>
          </a:p>
          <a:p>
            <a:pPr lvl="2">
              <a:spcAft>
                <a:spcPct val="20000"/>
              </a:spcAft>
              <a:buClr>
                <a:srgbClr val="FF7300"/>
              </a:buClr>
              <a:buFont typeface="Wingdings" panose="05000000000000000000" pitchFamily="2" charset="2"/>
              <a:buChar char="n"/>
            </a:pPr>
            <a:r>
              <a:rPr lang="en-US" altLang="es-ES" sz="1600" dirty="0" err="1">
                <a:solidFill>
                  <a:srgbClr val="000000"/>
                </a:solidFill>
                <a:sym typeface="Arial" panose="020B0604020202020204" pitchFamily="34" charset="0"/>
              </a:rPr>
              <a:t>Hecho</a:t>
            </a:r>
            <a:r>
              <a:rPr lang="en-US" altLang="es-ES" sz="1600" dirty="0">
                <a:solidFill>
                  <a:srgbClr val="000000"/>
                </a:solidFill>
                <a:sym typeface="Arial" panose="020B0604020202020204" pitchFamily="34" charset="0"/>
              </a:rPr>
              <a:t> de </a:t>
            </a:r>
            <a:r>
              <a:rPr lang="en-US" altLang="es-ES" sz="1600" dirty="0" err="1">
                <a:solidFill>
                  <a:srgbClr val="000000"/>
                </a:solidFill>
                <a:sym typeface="Arial" panose="020B0604020202020204" pitchFamily="34" charset="0"/>
              </a:rPr>
              <a:t>acero</a:t>
            </a:r>
            <a:r>
              <a:rPr lang="en-US" altLang="es-ES" sz="1600" dirty="0">
                <a:solidFill>
                  <a:srgbClr val="000000"/>
                </a:solidFill>
                <a:sym typeface="Arial" panose="020B0604020202020204" pitchFamily="34" charset="0"/>
              </a:rPr>
              <a:t> </a:t>
            </a:r>
            <a:r>
              <a:rPr lang="en-US" altLang="es-ES" sz="1600" dirty="0" err="1">
                <a:solidFill>
                  <a:srgbClr val="000000"/>
                </a:solidFill>
                <a:sym typeface="Arial" panose="020B0604020202020204" pitchFamily="34" charset="0"/>
              </a:rPr>
              <a:t>forjado</a:t>
            </a:r>
            <a:r>
              <a:rPr lang="en-US" altLang="es-ES" sz="1600" dirty="0">
                <a:solidFill>
                  <a:srgbClr val="000000"/>
                </a:solidFill>
                <a:sym typeface="Arial" panose="020B0604020202020204" pitchFamily="34" charset="0"/>
              </a:rPr>
              <a:t>.</a:t>
            </a:r>
          </a:p>
          <a:p>
            <a:pPr lvl="1">
              <a:spcAft>
                <a:spcPct val="20000"/>
              </a:spcAft>
              <a:buClr>
                <a:srgbClr val="FF7300"/>
              </a:buClr>
              <a:buFont typeface="Wingdings" panose="05000000000000000000" pitchFamily="2" charset="2"/>
              <a:buChar char="n"/>
            </a:pPr>
            <a:r>
              <a:rPr lang="en-US" altLang="es-ES" sz="1600" dirty="0">
                <a:solidFill>
                  <a:srgbClr val="000000"/>
                </a:solidFill>
                <a:sym typeface="Arial" panose="020B0604020202020204" pitchFamily="34" charset="0"/>
              </a:rPr>
              <a:t>Enlace</a:t>
            </a:r>
          </a:p>
          <a:p>
            <a:pPr lvl="1">
              <a:spcAft>
                <a:spcPct val="20000"/>
              </a:spcAft>
              <a:buClr>
                <a:srgbClr val="FF7300"/>
              </a:buClr>
              <a:buFont typeface="Wingdings" panose="05000000000000000000" pitchFamily="2" charset="2"/>
              <a:buChar char="n"/>
            </a:pPr>
            <a:r>
              <a:rPr lang="en-US" altLang="es-ES" sz="1600" dirty="0" err="1">
                <a:solidFill>
                  <a:srgbClr val="000000"/>
                </a:solidFill>
                <a:sym typeface="Arial" panose="020B0604020202020204" pitchFamily="34" charset="0"/>
              </a:rPr>
              <a:t>Varas</a:t>
            </a:r>
            <a:endParaRPr lang="en-US" altLang="es-ES" sz="1600" dirty="0">
              <a:solidFill>
                <a:srgbClr val="000000"/>
              </a:solidFill>
              <a:sym typeface="Arial" panose="020B0604020202020204" pitchFamily="34" charset="0"/>
            </a:endParaRPr>
          </a:p>
          <a:p>
            <a:pPr lvl="2">
              <a:spcAft>
                <a:spcPct val="20000"/>
              </a:spcAft>
              <a:buClr>
                <a:srgbClr val="FF7300"/>
              </a:buClr>
              <a:buFont typeface="Wingdings" panose="05000000000000000000" pitchFamily="2" charset="2"/>
              <a:buChar char="n"/>
            </a:pPr>
            <a:r>
              <a:rPr lang="en-US" altLang="es-ES" sz="1600" dirty="0" err="1">
                <a:solidFill>
                  <a:srgbClr val="000000"/>
                </a:solidFill>
                <a:sym typeface="Arial" panose="020B0604020202020204" pitchFamily="34" charset="0"/>
              </a:rPr>
              <a:t>Hechas</a:t>
            </a:r>
            <a:r>
              <a:rPr lang="en-US" altLang="es-ES" sz="1600" dirty="0">
                <a:solidFill>
                  <a:srgbClr val="000000"/>
                </a:solidFill>
                <a:sym typeface="Arial" panose="020B0604020202020204" pitchFamily="34" charset="0"/>
              </a:rPr>
              <a:t> de </a:t>
            </a:r>
            <a:r>
              <a:rPr lang="en-US" altLang="es-ES" sz="1600" dirty="0" err="1">
                <a:solidFill>
                  <a:srgbClr val="000000"/>
                </a:solidFill>
                <a:sym typeface="Arial" panose="020B0604020202020204" pitchFamily="34" charset="0"/>
              </a:rPr>
              <a:t>acero</a:t>
            </a:r>
            <a:r>
              <a:rPr lang="en-US" altLang="es-ES" sz="1600" dirty="0">
                <a:solidFill>
                  <a:srgbClr val="000000"/>
                </a:solidFill>
                <a:sym typeface="Arial" panose="020B0604020202020204" pitchFamily="34" charset="0"/>
              </a:rPr>
              <a:t> </a:t>
            </a:r>
            <a:r>
              <a:rPr lang="en-US" altLang="es-ES" sz="1600" dirty="0" err="1">
                <a:solidFill>
                  <a:srgbClr val="000000"/>
                </a:solidFill>
                <a:sym typeface="Arial" panose="020B0604020202020204" pitchFamily="34" charset="0"/>
              </a:rPr>
              <a:t>laminado</a:t>
            </a:r>
            <a:r>
              <a:rPr lang="en-US" altLang="es-ES" sz="1600" dirty="0">
                <a:solidFill>
                  <a:srgbClr val="000000"/>
                </a:solidFill>
                <a:sym typeface="Arial" panose="020B0604020202020204" pitchFamily="34" charset="0"/>
              </a:rPr>
              <a:t> y </a:t>
            </a:r>
            <a:r>
              <a:rPr lang="en-US" altLang="es-ES" sz="1600" dirty="0" err="1">
                <a:solidFill>
                  <a:srgbClr val="000000"/>
                </a:solidFill>
                <a:sym typeface="Arial" panose="020B0604020202020204" pitchFamily="34" charset="0"/>
              </a:rPr>
              <a:t>ajustadas</a:t>
            </a:r>
            <a:r>
              <a:rPr lang="en-US" altLang="es-ES" sz="1600" dirty="0">
                <a:solidFill>
                  <a:srgbClr val="000000"/>
                </a:solidFill>
                <a:sym typeface="Arial" panose="020B0604020202020204" pitchFamily="34" charset="0"/>
              </a:rPr>
              <a:t> con </a:t>
            </a:r>
            <a:r>
              <a:rPr lang="en-US" altLang="es-ES" sz="1600" dirty="0" err="1">
                <a:solidFill>
                  <a:srgbClr val="000000"/>
                </a:solidFill>
                <a:sym typeface="Arial" panose="020B0604020202020204" pitchFamily="34" charset="0"/>
              </a:rPr>
              <a:t>pernos</a:t>
            </a:r>
            <a:r>
              <a:rPr lang="en-US" altLang="es-ES" sz="1600" dirty="0">
                <a:solidFill>
                  <a:srgbClr val="000000"/>
                </a:solidFill>
                <a:sym typeface="Arial" panose="020B0604020202020204" pitchFamily="34" charset="0"/>
              </a:rPr>
              <a:t> al enlace.</a:t>
            </a:r>
          </a:p>
          <a:p>
            <a:pPr>
              <a:spcAft>
                <a:spcPct val="20000"/>
              </a:spcAft>
              <a:buClr>
                <a:srgbClr val="FF7300"/>
              </a:buClr>
              <a:buFont typeface="Wingdings" panose="05000000000000000000" pitchFamily="2" charset="2"/>
              <a:buChar char="n"/>
            </a:pPr>
            <a:r>
              <a:rPr lang="en-US" altLang="es-ES" sz="1600" dirty="0" err="1">
                <a:solidFill>
                  <a:srgbClr val="000000"/>
                </a:solidFill>
                <a:sym typeface="Arial" panose="020B0604020202020204" pitchFamily="34" charset="0"/>
              </a:rPr>
              <a:t>Todas</a:t>
            </a:r>
            <a:r>
              <a:rPr lang="en-US" altLang="es-ES" sz="1600" dirty="0">
                <a:solidFill>
                  <a:srgbClr val="000000"/>
                </a:solidFill>
                <a:sym typeface="Arial" panose="020B0604020202020204" pitchFamily="34" charset="0"/>
              </a:rPr>
              <a:t> las </a:t>
            </a:r>
            <a:r>
              <a:rPr lang="en-US" altLang="es-ES" sz="1600" dirty="0" err="1">
                <a:solidFill>
                  <a:srgbClr val="000000"/>
                </a:solidFill>
                <a:sym typeface="Arial" panose="020B0604020202020204" pitchFamily="34" charset="0"/>
              </a:rPr>
              <a:t>bobinas</a:t>
            </a:r>
            <a:r>
              <a:rPr lang="en-US" altLang="es-ES" sz="1600" dirty="0">
                <a:solidFill>
                  <a:srgbClr val="000000"/>
                </a:solidFill>
                <a:sym typeface="Arial" panose="020B0604020202020204" pitchFamily="34" charset="0"/>
              </a:rPr>
              <a:t> </a:t>
            </a:r>
            <a:r>
              <a:rPr lang="en-US" altLang="es-ES" sz="1600" dirty="0" err="1">
                <a:solidFill>
                  <a:srgbClr val="000000"/>
                </a:solidFill>
                <a:sym typeface="Arial" panose="020B0604020202020204" pitchFamily="34" charset="0"/>
              </a:rPr>
              <a:t>están</a:t>
            </a:r>
            <a:r>
              <a:rPr lang="en-US" altLang="es-ES" sz="1600" dirty="0">
                <a:solidFill>
                  <a:srgbClr val="000000"/>
                </a:solidFill>
                <a:sym typeface="Arial" panose="020B0604020202020204" pitchFamily="34" charset="0"/>
              </a:rPr>
              <a:t> a </a:t>
            </a:r>
            <a:r>
              <a:rPr lang="en-US" altLang="es-ES" sz="1600" dirty="0" err="1">
                <a:solidFill>
                  <a:srgbClr val="000000"/>
                </a:solidFill>
                <a:sym typeface="Arial" panose="020B0604020202020204" pitchFamily="34" charset="0"/>
              </a:rPr>
              <a:t>presión</a:t>
            </a:r>
            <a:r>
              <a:rPr lang="en-US" altLang="es-ES" sz="1600" dirty="0">
                <a:solidFill>
                  <a:srgbClr val="000000"/>
                </a:solidFill>
                <a:sym typeface="Arial" panose="020B0604020202020204" pitchFamily="34" charset="0"/>
              </a:rPr>
              <a:t> de </a:t>
            </a:r>
            <a:r>
              <a:rPr lang="en-US" altLang="es-ES" sz="1600" dirty="0" err="1">
                <a:solidFill>
                  <a:srgbClr val="000000"/>
                </a:solidFill>
                <a:sym typeface="Arial" panose="020B0604020202020204" pitchFamily="34" charset="0"/>
              </a:rPr>
              <a:t>vacío</a:t>
            </a:r>
            <a:r>
              <a:rPr lang="en-US" altLang="es-ES" sz="1600" dirty="0">
                <a:solidFill>
                  <a:srgbClr val="000000"/>
                </a:solidFill>
                <a:sym typeface="Arial" panose="020B0604020202020204" pitchFamily="34" charset="0"/>
              </a:rPr>
              <a:t> e </a:t>
            </a:r>
            <a:r>
              <a:rPr lang="en-US" altLang="es-ES" sz="1600" dirty="0" err="1">
                <a:solidFill>
                  <a:srgbClr val="000000"/>
                </a:solidFill>
                <a:sym typeface="Arial" panose="020B0604020202020204" pitchFamily="34" charset="0"/>
              </a:rPr>
              <a:t>impregnadas</a:t>
            </a:r>
            <a:r>
              <a:rPr lang="en-US" altLang="es-ES" sz="1600" dirty="0">
                <a:solidFill>
                  <a:srgbClr val="000000"/>
                </a:solidFill>
                <a:sym typeface="Arial" panose="020B0604020202020204" pitchFamily="34" charset="0"/>
              </a:rPr>
              <a:t> con </a:t>
            </a:r>
            <a:r>
              <a:rPr lang="en-US" altLang="es-ES" sz="1600" dirty="0" err="1">
                <a:solidFill>
                  <a:srgbClr val="000000"/>
                </a:solidFill>
                <a:sym typeface="Arial" panose="020B0604020202020204" pitchFamily="34" charset="0"/>
              </a:rPr>
              <a:t>resina</a:t>
            </a:r>
            <a:r>
              <a:rPr lang="en-US" altLang="es-ES" sz="1600" dirty="0">
                <a:solidFill>
                  <a:srgbClr val="000000"/>
                </a:solidFill>
                <a:sym typeface="Arial" panose="020B0604020202020204" pitchFamily="34" charset="0"/>
              </a:rPr>
              <a:t> epoxy de </a:t>
            </a:r>
            <a:r>
              <a:rPr lang="en-US" altLang="es-ES" sz="1600" dirty="0" err="1">
                <a:solidFill>
                  <a:srgbClr val="000000"/>
                </a:solidFill>
                <a:sym typeface="Arial" panose="020B0604020202020204" pitchFamily="34" charset="0"/>
              </a:rPr>
              <a:t>alta</a:t>
            </a:r>
            <a:r>
              <a:rPr lang="en-US" altLang="es-ES" sz="1600" dirty="0">
                <a:solidFill>
                  <a:srgbClr val="000000"/>
                </a:solidFill>
                <a:sym typeface="Arial" panose="020B0604020202020204" pitchFamily="34" charset="0"/>
              </a:rPr>
              <a:t> </a:t>
            </a:r>
            <a:r>
              <a:rPr lang="en-US" altLang="es-ES" sz="1600" dirty="0" err="1">
                <a:solidFill>
                  <a:srgbClr val="000000"/>
                </a:solidFill>
                <a:sym typeface="Arial" panose="020B0604020202020204" pitchFamily="34" charset="0"/>
              </a:rPr>
              <a:t>calidad</a:t>
            </a:r>
            <a:r>
              <a:rPr lang="en-US" altLang="es-ES" sz="1600" dirty="0">
                <a:solidFill>
                  <a:srgbClr val="000000"/>
                </a:solidFill>
                <a:sym typeface="Arial" panose="020B0604020202020204" pitchFamily="34" charset="0"/>
              </a:rPr>
              <a:t>.</a:t>
            </a:r>
          </a:p>
        </p:txBody>
      </p:sp>
    </p:spTree>
    <p:extLst>
      <p:ext uri="{BB962C8B-B14F-4D97-AF65-F5344CB8AC3E}">
        <p14:creationId xmlns:p14="http://schemas.microsoft.com/office/powerpoint/2010/main" val="19453482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690444" y="275319"/>
            <a:ext cx="3017173" cy="369332"/>
          </a:xfrm>
          <a:prstGeom prst="rect">
            <a:avLst/>
          </a:prstGeom>
        </p:spPr>
        <p:txBody>
          <a:bodyPr wrap="none">
            <a:spAutoFit/>
          </a:bodyPr>
          <a:lstStyle/>
          <a:p>
            <a:r>
              <a:rPr lang="es-ES" b="1" dirty="0"/>
              <a:t>SISTEMA DE GENERACIÓN</a:t>
            </a:r>
          </a:p>
        </p:txBody>
      </p:sp>
      <p:graphicFrame>
        <p:nvGraphicFramePr>
          <p:cNvPr id="6" name="Tabla 5"/>
          <p:cNvGraphicFramePr>
            <a:graphicFrameLocks noGrp="1"/>
          </p:cNvGraphicFramePr>
          <p:nvPr>
            <p:extLst>
              <p:ext uri="{D42A27DB-BD31-4B8C-83A1-F6EECF244321}">
                <p14:modId xmlns:p14="http://schemas.microsoft.com/office/powerpoint/2010/main" val="2793514273"/>
              </p:ext>
            </p:extLst>
          </p:nvPr>
        </p:nvGraphicFramePr>
        <p:xfrm>
          <a:off x="1144165" y="129405"/>
          <a:ext cx="10519299" cy="6884708"/>
        </p:xfrm>
        <a:graphic>
          <a:graphicData uri="http://schemas.openxmlformats.org/drawingml/2006/table">
            <a:tbl>
              <a:tblPr firstRow="1" firstCol="1" bandRow="1">
                <a:tableStyleId>{5C22544A-7EE6-4342-B048-85BDC9FD1C3A}</a:tableStyleId>
              </a:tblPr>
              <a:tblGrid>
                <a:gridCol w="1542321"/>
                <a:gridCol w="895399"/>
                <a:gridCol w="972023"/>
                <a:gridCol w="1084769"/>
                <a:gridCol w="1374843"/>
                <a:gridCol w="1085861"/>
                <a:gridCol w="1374843"/>
                <a:gridCol w="1094620"/>
                <a:gridCol w="1094620"/>
              </a:tblGrid>
              <a:tr h="235096">
                <a:tc rowSpan="2">
                  <a:txBody>
                    <a:bodyPr/>
                    <a:lstStyle/>
                    <a:p>
                      <a:pPr>
                        <a:lnSpc>
                          <a:spcPct val="115000"/>
                        </a:lnSpc>
                        <a:spcAft>
                          <a:spcPts val="0"/>
                        </a:spcAft>
                      </a:pPr>
                      <a:r>
                        <a:rPr lang="es-PE" sz="1400" dirty="0">
                          <a:effectLst/>
                        </a:rPr>
                        <a:t>Localidades que abastece</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rowSpan="2">
                  <a:txBody>
                    <a:bodyPr/>
                    <a:lstStyle/>
                    <a:p>
                      <a:pPr>
                        <a:lnSpc>
                          <a:spcPct val="115000"/>
                        </a:lnSpc>
                        <a:spcAft>
                          <a:spcPts val="0"/>
                        </a:spcAft>
                      </a:pPr>
                      <a:r>
                        <a:rPr lang="es-PE" sz="1400">
                          <a:effectLst/>
                        </a:rPr>
                        <a:t>Sector Típico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rowSpan="2">
                  <a:txBody>
                    <a:bodyPr/>
                    <a:lstStyle/>
                    <a:p>
                      <a:pPr>
                        <a:lnSpc>
                          <a:spcPct val="115000"/>
                        </a:lnSpc>
                        <a:spcAft>
                          <a:spcPts val="0"/>
                        </a:spcAft>
                      </a:pPr>
                      <a:r>
                        <a:rPr lang="es-PE" sz="1400" dirty="0">
                          <a:effectLst/>
                        </a:rPr>
                        <a:t>N° de clientes</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rowSpan="2">
                  <a:txBody>
                    <a:bodyPr/>
                    <a:lstStyle/>
                    <a:p>
                      <a:pPr>
                        <a:lnSpc>
                          <a:spcPct val="115000"/>
                        </a:lnSpc>
                        <a:spcAft>
                          <a:spcPts val="0"/>
                        </a:spcAft>
                      </a:pPr>
                      <a:r>
                        <a:rPr lang="es-PE" sz="1400" dirty="0">
                          <a:effectLst/>
                        </a:rPr>
                        <a:t>Central eléctrica</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3">
                  <a:txBody>
                    <a:bodyPr/>
                    <a:lstStyle/>
                    <a:p>
                      <a:pPr>
                        <a:lnSpc>
                          <a:spcPct val="115000"/>
                        </a:lnSpc>
                        <a:spcAft>
                          <a:spcPts val="0"/>
                        </a:spcAft>
                      </a:pPr>
                      <a:r>
                        <a:rPr lang="es-PE" sz="1600">
                          <a:effectLst/>
                        </a:rPr>
                        <a:t>Grupo generador</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hMerge="1">
                  <a:txBody>
                    <a:bodyPr/>
                    <a:lstStyle/>
                    <a:p>
                      <a:endParaRPr lang="es-ES"/>
                    </a:p>
                  </a:txBody>
                  <a:tcPr/>
                </a:tc>
                <a:tc gridSpan="2">
                  <a:txBody>
                    <a:bodyPr/>
                    <a:lstStyle/>
                    <a:p>
                      <a:pPr>
                        <a:lnSpc>
                          <a:spcPct val="115000"/>
                        </a:lnSpc>
                        <a:spcAft>
                          <a:spcPts val="0"/>
                        </a:spcAft>
                      </a:pPr>
                      <a:r>
                        <a:rPr lang="es-PE" sz="1600">
                          <a:effectLst/>
                        </a:rPr>
                        <a:t>Potencia</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r>
              <a:tr h="470192">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gridSpan="2">
                  <a:txBody>
                    <a:bodyPr/>
                    <a:lstStyle/>
                    <a:p>
                      <a:pPr>
                        <a:lnSpc>
                          <a:spcPct val="115000"/>
                        </a:lnSpc>
                        <a:spcAft>
                          <a:spcPts val="0"/>
                        </a:spcAft>
                      </a:pPr>
                      <a:r>
                        <a:rPr lang="es-PE" sz="1400">
                          <a:effectLst/>
                        </a:rPr>
                        <a:t>Nombre</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nSpc>
                          <a:spcPct val="115000"/>
                        </a:lnSpc>
                        <a:spcAft>
                          <a:spcPts val="0"/>
                        </a:spcAft>
                      </a:pPr>
                      <a:r>
                        <a:rPr lang="es-PE" sz="1400">
                          <a:effectLst/>
                        </a:rPr>
                        <a:t>Estado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nSpc>
                          <a:spcPct val="115000"/>
                        </a:lnSpc>
                        <a:spcAft>
                          <a:spcPts val="0"/>
                        </a:spcAft>
                      </a:pPr>
                      <a:r>
                        <a:rPr lang="es-PE" sz="1400">
                          <a:effectLst/>
                        </a:rPr>
                        <a:t>Instalada (KW)</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nSpc>
                          <a:spcPct val="115000"/>
                        </a:lnSpc>
                        <a:spcAft>
                          <a:spcPts val="0"/>
                        </a:spcAft>
                      </a:pPr>
                      <a:r>
                        <a:rPr lang="es-PE" sz="1400">
                          <a:effectLst/>
                        </a:rPr>
                        <a:t>Efectiva (KW)</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rowSpan="21">
                  <a:txBody>
                    <a:bodyPr/>
                    <a:lstStyle/>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Iquitos, Punchana, Belén y San Juan</a:t>
                      </a:r>
                      <a:endParaRPr lang="es-ES" sz="1600">
                        <a:effectLst/>
                      </a:endParaRPr>
                    </a:p>
                    <a:p>
                      <a:pPr>
                        <a:lnSpc>
                          <a:spcPct val="115000"/>
                        </a:lnSpc>
                        <a:spcAft>
                          <a:spcPts val="0"/>
                        </a:spcAft>
                      </a:pPr>
                      <a:r>
                        <a:rPr lang="es-PE" sz="16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rowSpan="21">
                  <a:txBody>
                    <a:bodyPr/>
                    <a:lstStyle/>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 </a:t>
                      </a:r>
                      <a:endParaRPr lang="es-ES" sz="1600">
                        <a:effectLst/>
                      </a:endParaRPr>
                    </a:p>
                    <a:p>
                      <a:pPr>
                        <a:lnSpc>
                          <a:spcPct val="115000"/>
                        </a:lnSpc>
                        <a:spcAft>
                          <a:spcPts val="0"/>
                        </a:spcAft>
                      </a:pPr>
                      <a:r>
                        <a:rPr lang="es-PE" sz="1600">
                          <a:effectLst/>
                        </a:rPr>
                        <a:t>2</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rowSpan="21">
                  <a:txBody>
                    <a:bodyPr/>
                    <a:lstStyle/>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79658</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rowSpan="21">
                  <a:txBody>
                    <a:bodyPr/>
                    <a:lstStyle/>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 </a:t>
                      </a:r>
                      <a:endParaRPr lang="es-ES" sz="1600" dirty="0">
                        <a:effectLst/>
                      </a:endParaRPr>
                    </a:p>
                    <a:p>
                      <a:pPr>
                        <a:lnSpc>
                          <a:spcPct val="115000"/>
                        </a:lnSpc>
                        <a:spcAft>
                          <a:spcPts val="0"/>
                        </a:spcAft>
                      </a:pPr>
                      <a:r>
                        <a:rPr lang="es-PE" sz="1600" dirty="0">
                          <a:effectLst/>
                        </a:rPr>
                        <a:t>C.T. Iquitos</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gn="ctr">
                        <a:lnSpc>
                          <a:spcPct val="115000"/>
                        </a:lnSpc>
                        <a:spcAft>
                          <a:spcPts val="0"/>
                        </a:spcAft>
                      </a:pPr>
                      <a:r>
                        <a:rPr lang="es-PE" sz="1400">
                          <a:effectLst/>
                        </a:rPr>
                        <a:t>CAT - Mak 1</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nSpc>
                          <a:spcPct val="115000"/>
                        </a:lnSpc>
                        <a:spcAft>
                          <a:spcPts val="0"/>
                        </a:spcAft>
                      </a:pPr>
                      <a:r>
                        <a:rPr lang="es-PE" sz="1400">
                          <a:effectLst/>
                        </a:rPr>
                        <a:t>Inoperativo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7270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CAT - Mak 2</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7270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7000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CAT - Mak 5</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Mtto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7400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Wartsila 1</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6400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5500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Wartsila 2</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6400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5500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Wartsila 3</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6400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5500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Wartsila 4</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6400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5500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Wartsila 5</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8100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7850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Wartsila 6</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8100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7850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Emd - Gm 1</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2500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1000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Emd - Gm 2</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Baja</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Cummins 1</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2000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1500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CAT3516B - 4</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2000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1300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CAT3516B - 5</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2000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1300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CAT3516B - 6</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Inoperativo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2000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CAT 3516 - 1</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2000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1400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CAT 3516 - 2</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2000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1400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CAT 3516 - 3</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dirty="0">
                          <a:effectLst/>
                        </a:rPr>
                        <a:t>Operativo</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2000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1200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CAT 3512 - 1</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1360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1000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CAT 3512 - 2</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1360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1000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PE" sz="1400">
                          <a:effectLst/>
                        </a:rPr>
                        <a:t>CAT 3512 - 3</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Operativo</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gn="ctr">
                        <a:lnSpc>
                          <a:spcPct val="115000"/>
                        </a:lnSpc>
                        <a:spcAft>
                          <a:spcPts val="0"/>
                        </a:spcAft>
                      </a:pPr>
                      <a:r>
                        <a:rPr lang="es-PE" sz="1400">
                          <a:effectLst/>
                        </a:rPr>
                        <a:t>1360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1000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a:txBody>
                    <a:bodyPr/>
                    <a:lstStyle/>
                    <a:p>
                      <a:pPr>
                        <a:lnSpc>
                          <a:spcPct val="115000"/>
                        </a:lnSpc>
                        <a:spcAft>
                          <a:spcPts val="0"/>
                        </a:spcAft>
                      </a:pPr>
                      <a:r>
                        <a:rPr lang="es-PE" sz="1400">
                          <a:effectLst/>
                        </a:rPr>
                        <a:t>TOTAL</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nSpc>
                          <a:spcPct val="115000"/>
                        </a:lnSpc>
                        <a:spcAft>
                          <a:spcPts val="0"/>
                        </a:spcAft>
                      </a:pPr>
                      <a:r>
                        <a:rPr lang="es-PE" sz="14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nSpc>
                          <a:spcPct val="115000"/>
                        </a:lnSpc>
                        <a:spcAft>
                          <a:spcPts val="0"/>
                        </a:spcAft>
                      </a:pPr>
                      <a:r>
                        <a:rPr lang="es-PE" sz="14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nSpc>
                          <a:spcPct val="115000"/>
                        </a:lnSpc>
                        <a:spcAft>
                          <a:spcPts val="0"/>
                        </a:spcAft>
                      </a:pPr>
                      <a:r>
                        <a:rPr lang="es-PE" sz="14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2">
                  <a:txBody>
                    <a:bodyPr/>
                    <a:lstStyle/>
                    <a:p>
                      <a:pPr>
                        <a:lnSpc>
                          <a:spcPct val="115000"/>
                        </a:lnSpc>
                        <a:spcAft>
                          <a:spcPts val="0"/>
                        </a:spcAft>
                      </a:pPr>
                      <a:r>
                        <a:rPr lang="es-PE" sz="14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a:txBody>
                    <a:bodyPr/>
                    <a:lstStyle/>
                    <a:p>
                      <a:pPr>
                        <a:lnSpc>
                          <a:spcPct val="115000"/>
                        </a:lnSpc>
                        <a:spcAft>
                          <a:spcPts val="0"/>
                        </a:spcAft>
                      </a:pPr>
                      <a:r>
                        <a:rPr lang="es-PE" sz="14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dirty="0">
                          <a:effectLst/>
                        </a:rPr>
                        <a:t>92420</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gn="ctr">
                        <a:lnSpc>
                          <a:spcPct val="115000"/>
                        </a:lnSpc>
                        <a:spcAft>
                          <a:spcPts val="0"/>
                        </a:spcAft>
                      </a:pPr>
                      <a:r>
                        <a:rPr lang="es-PE" sz="1400">
                          <a:effectLst/>
                        </a:rPr>
                        <a:t>64650</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470192">
                <a:tc gridSpan="4">
                  <a:txBody>
                    <a:bodyPr/>
                    <a:lstStyle/>
                    <a:p>
                      <a:pPr>
                        <a:lnSpc>
                          <a:spcPct val="115000"/>
                        </a:lnSpc>
                        <a:spcAft>
                          <a:spcPts val="0"/>
                        </a:spcAft>
                      </a:pPr>
                      <a:r>
                        <a:rPr lang="es-PE" sz="1400" dirty="0">
                          <a:effectLst/>
                        </a:rPr>
                        <a:t>(*) Máxima demanda registrada en noviembre 2014</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hMerge="1">
                  <a:txBody>
                    <a:bodyPr/>
                    <a:lstStyle/>
                    <a:p>
                      <a:endParaRPr lang="es-ES"/>
                    </a:p>
                  </a:txBody>
                  <a:tcPr/>
                </a:tc>
                <a:tc hMerge="1">
                  <a:txBody>
                    <a:bodyPr/>
                    <a:lstStyle/>
                    <a:p>
                      <a:endParaRPr lang="es-ES"/>
                    </a:p>
                  </a:txBody>
                  <a:tcPr/>
                </a:tc>
                <a:tc gridSpan="4">
                  <a:txBody>
                    <a:bodyPr/>
                    <a:lstStyle/>
                    <a:p>
                      <a:pPr>
                        <a:lnSpc>
                          <a:spcPct val="115000"/>
                        </a:lnSpc>
                        <a:spcAft>
                          <a:spcPts val="0"/>
                        </a:spcAft>
                      </a:pPr>
                      <a:r>
                        <a:rPr lang="es-PE" sz="1400">
                          <a:effectLst/>
                        </a:rPr>
                        <a:t>Máxima demanda (KW)</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0"/>
                        </a:spcAft>
                      </a:pPr>
                      <a:r>
                        <a:rPr lang="es-PE" sz="1400" dirty="0">
                          <a:effectLst/>
                        </a:rPr>
                        <a:t>53476</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r h="235096">
                <a:tc>
                  <a:txBody>
                    <a:bodyPr/>
                    <a:lstStyle/>
                    <a:p>
                      <a:pPr>
                        <a:lnSpc>
                          <a:spcPct val="115000"/>
                        </a:lnSpc>
                        <a:spcAft>
                          <a:spcPts val="0"/>
                        </a:spcAft>
                      </a:pPr>
                      <a:r>
                        <a:rPr lang="es-PE" sz="14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nSpc>
                          <a:spcPct val="115000"/>
                        </a:lnSpc>
                        <a:spcAft>
                          <a:spcPts val="0"/>
                        </a:spcAft>
                      </a:pPr>
                      <a:r>
                        <a:rPr lang="es-PE" sz="14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nSpc>
                          <a:spcPct val="115000"/>
                        </a:lnSpc>
                        <a:spcAft>
                          <a:spcPts val="0"/>
                        </a:spcAft>
                      </a:pPr>
                      <a:r>
                        <a:rPr lang="es-PE" sz="14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a:txBody>
                    <a:bodyPr/>
                    <a:lstStyle/>
                    <a:p>
                      <a:pPr>
                        <a:lnSpc>
                          <a:spcPct val="115000"/>
                        </a:lnSpc>
                        <a:spcAft>
                          <a:spcPts val="0"/>
                        </a:spcAft>
                      </a:pPr>
                      <a:r>
                        <a:rPr lang="es-PE" sz="14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gridSpan="4">
                  <a:txBody>
                    <a:bodyPr/>
                    <a:lstStyle/>
                    <a:p>
                      <a:pPr>
                        <a:lnSpc>
                          <a:spcPct val="115000"/>
                        </a:lnSpc>
                        <a:spcAft>
                          <a:spcPts val="0"/>
                        </a:spcAft>
                      </a:pPr>
                      <a:r>
                        <a:rPr lang="es-PE" sz="1400">
                          <a:effectLst/>
                        </a:rPr>
                        <a:t>Margen de Reserva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0"/>
                        </a:spcAft>
                      </a:pPr>
                      <a:r>
                        <a:rPr lang="es-PE" sz="1400" dirty="0">
                          <a:effectLst/>
                        </a:rPr>
                        <a:t>21%</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000" marR="48000" marT="0" marB="0"/>
                </a:tc>
              </a:tr>
            </a:tbl>
          </a:graphicData>
        </a:graphic>
      </p:graphicFrame>
    </p:spTree>
    <p:extLst>
      <p:ext uri="{BB962C8B-B14F-4D97-AF65-F5344CB8AC3E}">
        <p14:creationId xmlns:p14="http://schemas.microsoft.com/office/powerpoint/2010/main" val="25671671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9 Imagen"/>
          <p:cNvPicPr/>
          <p:nvPr/>
        </p:nvPicPr>
        <p:blipFill rotWithShape="1">
          <a:blip r:embed="rId2" cstate="print">
            <a:extLst>
              <a:ext uri="{28A0092B-C50C-407E-A947-70E740481C1C}">
                <a14:useLocalDpi xmlns:a14="http://schemas.microsoft.com/office/drawing/2010/main" val="0"/>
              </a:ext>
            </a:extLst>
          </a:blip>
          <a:srcRect l="3957" t="24389" r="7794" b="4600"/>
          <a:stretch/>
        </p:blipFill>
        <p:spPr bwMode="auto">
          <a:xfrm>
            <a:off x="738001" y="708454"/>
            <a:ext cx="11136320" cy="5305980"/>
          </a:xfrm>
          <a:prstGeom prst="rect">
            <a:avLst/>
          </a:prstGeom>
          <a:noFill/>
          <a:ln w="19050">
            <a:solidFill>
              <a:schemeClr val="tx1"/>
            </a:solidFill>
          </a:ln>
          <a:extLst>
            <a:ext uri="{53640926-AAD7-44D8-BBD7-CCE9431645EC}">
              <a14:shadowObscured xmlns:a14="http://schemas.microsoft.com/office/drawing/2010/main"/>
            </a:ext>
          </a:extLst>
        </p:spPr>
      </p:pic>
      <p:sp>
        <p:nvSpPr>
          <p:cNvPr id="11" name="21 CuadroTexto"/>
          <p:cNvSpPr txBox="1"/>
          <p:nvPr/>
        </p:nvSpPr>
        <p:spPr>
          <a:xfrm>
            <a:off x="953456" y="1711284"/>
            <a:ext cx="1152128" cy="253916"/>
          </a:xfrm>
          <a:prstGeom prst="rect">
            <a:avLst/>
          </a:prstGeom>
          <a:solidFill>
            <a:srgbClr val="FFC000"/>
          </a:solidFill>
        </p:spPr>
        <p:txBody>
          <a:bodyPr wrap="square" rtlCol="0">
            <a:spAutoFit/>
          </a:bodyPr>
          <a:lstStyle/>
          <a:p>
            <a:r>
              <a:rPr lang="es-PE" sz="1050" b="1" dirty="0" smtClean="0">
                <a:solidFill>
                  <a:srgbClr val="FF0000"/>
                </a:solidFill>
              </a:rPr>
              <a:t>C.T. IQUITOS</a:t>
            </a:r>
            <a:endParaRPr lang="es-PE" sz="1050" b="1" dirty="0">
              <a:solidFill>
                <a:srgbClr val="FF0000"/>
              </a:solidFill>
            </a:endParaRPr>
          </a:p>
        </p:txBody>
      </p:sp>
      <p:sp>
        <p:nvSpPr>
          <p:cNvPr id="12" name="23 CuadroTexto"/>
          <p:cNvSpPr txBox="1"/>
          <p:nvPr/>
        </p:nvSpPr>
        <p:spPr>
          <a:xfrm>
            <a:off x="1802246" y="4805334"/>
            <a:ext cx="786980" cy="415498"/>
          </a:xfrm>
          <a:prstGeom prst="rect">
            <a:avLst/>
          </a:prstGeom>
          <a:solidFill>
            <a:srgbClr val="FFC000"/>
          </a:solidFill>
        </p:spPr>
        <p:txBody>
          <a:bodyPr wrap="square" rtlCol="0">
            <a:spAutoFit/>
          </a:bodyPr>
          <a:lstStyle/>
          <a:p>
            <a:r>
              <a:rPr lang="es-PE" sz="1050" b="1" dirty="0" smtClean="0">
                <a:solidFill>
                  <a:srgbClr val="FF0000"/>
                </a:solidFill>
              </a:rPr>
              <a:t>SET. IQUITOS</a:t>
            </a:r>
            <a:endParaRPr lang="es-PE" sz="1050" b="1" dirty="0">
              <a:solidFill>
                <a:srgbClr val="FF0000"/>
              </a:solidFill>
            </a:endParaRPr>
          </a:p>
        </p:txBody>
      </p:sp>
      <p:sp>
        <p:nvSpPr>
          <p:cNvPr id="13" name="24 CuadroTexto"/>
          <p:cNvSpPr txBox="1"/>
          <p:nvPr/>
        </p:nvSpPr>
        <p:spPr>
          <a:xfrm>
            <a:off x="7248537" y="4805334"/>
            <a:ext cx="1153260" cy="415498"/>
          </a:xfrm>
          <a:prstGeom prst="rect">
            <a:avLst/>
          </a:prstGeom>
          <a:solidFill>
            <a:srgbClr val="FFC000"/>
          </a:solidFill>
        </p:spPr>
        <p:txBody>
          <a:bodyPr wrap="square" rtlCol="0">
            <a:spAutoFit/>
          </a:bodyPr>
          <a:lstStyle/>
          <a:p>
            <a:r>
              <a:rPr lang="es-PE" sz="1050" b="1" dirty="0" smtClean="0">
                <a:solidFill>
                  <a:srgbClr val="FF0000"/>
                </a:solidFill>
              </a:rPr>
              <a:t>SET. </a:t>
            </a:r>
          </a:p>
          <a:p>
            <a:r>
              <a:rPr lang="es-PE" sz="1050" b="1" dirty="0" smtClean="0">
                <a:solidFill>
                  <a:srgbClr val="FF0000"/>
                </a:solidFill>
              </a:rPr>
              <a:t>SANTA ROSA</a:t>
            </a:r>
            <a:endParaRPr lang="es-PE" sz="1050" b="1" dirty="0">
              <a:solidFill>
                <a:srgbClr val="FF0000"/>
              </a:solidFill>
            </a:endParaRPr>
          </a:p>
        </p:txBody>
      </p:sp>
      <p:sp>
        <p:nvSpPr>
          <p:cNvPr id="14" name="22 CuadroTexto"/>
          <p:cNvSpPr txBox="1"/>
          <p:nvPr/>
        </p:nvSpPr>
        <p:spPr>
          <a:xfrm>
            <a:off x="5724548" y="3381859"/>
            <a:ext cx="648072" cy="415498"/>
          </a:xfrm>
          <a:prstGeom prst="rect">
            <a:avLst/>
          </a:prstGeom>
          <a:solidFill>
            <a:srgbClr val="FFC000"/>
          </a:solidFill>
        </p:spPr>
        <p:txBody>
          <a:bodyPr wrap="square" rtlCol="0">
            <a:spAutoFit/>
          </a:bodyPr>
          <a:lstStyle/>
          <a:p>
            <a:r>
              <a:rPr lang="es-PE" sz="1050" b="1" dirty="0" smtClean="0">
                <a:solidFill>
                  <a:srgbClr val="FF0000"/>
                </a:solidFill>
              </a:rPr>
              <a:t>LINEA (60kV)</a:t>
            </a:r>
            <a:endParaRPr lang="es-PE" sz="1050" b="1" dirty="0">
              <a:solidFill>
                <a:srgbClr val="FF0000"/>
              </a:solidFill>
            </a:endParaRPr>
          </a:p>
        </p:txBody>
      </p:sp>
      <p:pic>
        <p:nvPicPr>
          <p:cNvPr id="7" name="Imagen 6" descr="H:\IQUITOS\FOTOS MANTTO IQUITOS SE\20150913_051410_LLS.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48596" y="1191874"/>
            <a:ext cx="1194107" cy="9315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Imagen 7"/>
          <p:cNvPicPr/>
          <p:nvPr/>
        </p:nvPicPr>
        <p:blipFill>
          <a:blip r:embed="rId4" cstate="print">
            <a:extLst>
              <a:ext uri="{28A0092B-C50C-407E-A947-70E740481C1C}">
                <a14:useLocalDpi xmlns:a14="http://schemas.microsoft.com/office/drawing/2010/main" val="0"/>
              </a:ext>
            </a:extLst>
          </a:blip>
          <a:srcRect l="24504" t="27208" r="27196" b="9305"/>
          <a:stretch>
            <a:fillRect/>
          </a:stretch>
        </p:blipFill>
        <p:spPr bwMode="auto">
          <a:xfrm>
            <a:off x="7825167" y="1137909"/>
            <a:ext cx="1385337" cy="9855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CuadroTexto 8"/>
          <p:cNvSpPr txBox="1"/>
          <p:nvPr/>
        </p:nvSpPr>
        <p:spPr>
          <a:xfrm>
            <a:off x="4704165" y="398272"/>
            <a:ext cx="2688838" cy="400110"/>
          </a:xfrm>
          <a:prstGeom prst="rect">
            <a:avLst/>
          </a:prstGeom>
          <a:noFill/>
        </p:spPr>
        <p:txBody>
          <a:bodyPr wrap="square" rtlCol="0">
            <a:spAutoFit/>
          </a:bodyPr>
          <a:lstStyle/>
          <a:p>
            <a:r>
              <a:rPr lang="es-ES" sz="2000" b="1" dirty="0" smtClean="0"/>
              <a:t>Sistema de Transmisión</a:t>
            </a:r>
            <a:endParaRPr lang="es-ES" sz="2000" b="1" dirty="0"/>
          </a:p>
        </p:txBody>
      </p:sp>
    </p:spTree>
    <p:extLst>
      <p:ext uri="{BB962C8B-B14F-4D97-AF65-F5344CB8AC3E}">
        <p14:creationId xmlns:p14="http://schemas.microsoft.com/office/powerpoint/2010/main" val="27798390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1751527" y="456685"/>
            <a:ext cx="8731876" cy="650898"/>
          </a:xfrm>
        </p:spPr>
        <p:txBody>
          <a:bodyPr>
            <a:normAutofit fontScale="90000"/>
          </a:bodyPr>
          <a:lstStyle/>
          <a:p>
            <a:r>
              <a:rPr lang="es-ES" b="1" dirty="0" smtClean="0"/>
              <a:t>Análisis de flujos – Máxima demanda</a:t>
            </a:r>
            <a:endParaRPr lang="es-ES" b="1" dirty="0"/>
          </a:p>
        </p:txBody>
      </p:sp>
      <p:graphicFrame>
        <p:nvGraphicFramePr>
          <p:cNvPr id="6" name="Gráfico 5"/>
          <p:cNvGraphicFramePr/>
          <p:nvPr>
            <p:extLst/>
          </p:nvPr>
        </p:nvGraphicFramePr>
        <p:xfrm>
          <a:off x="6323525" y="3901493"/>
          <a:ext cx="4275788" cy="27826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Gráfico 6"/>
          <p:cNvGraphicFramePr/>
          <p:nvPr>
            <p:extLst>
              <p:ext uri="{D42A27DB-BD31-4B8C-83A1-F6EECF244321}">
                <p14:modId xmlns:p14="http://schemas.microsoft.com/office/powerpoint/2010/main" val="3551652227"/>
              </p:ext>
            </p:extLst>
          </p:nvPr>
        </p:nvGraphicFramePr>
        <p:xfrm>
          <a:off x="6323525" y="1223837"/>
          <a:ext cx="4275788" cy="2677656"/>
        </p:xfrm>
        <a:graphic>
          <a:graphicData uri="http://schemas.openxmlformats.org/drawingml/2006/chart">
            <c:chart xmlns:c="http://schemas.openxmlformats.org/drawingml/2006/chart" xmlns:r="http://schemas.openxmlformats.org/officeDocument/2006/relationships" r:id="rId3"/>
          </a:graphicData>
        </a:graphic>
      </p:graphicFrame>
      <p:sp>
        <p:nvSpPr>
          <p:cNvPr id="8" name="CuadroTexto 7"/>
          <p:cNvSpPr txBox="1"/>
          <p:nvPr/>
        </p:nvSpPr>
        <p:spPr>
          <a:xfrm>
            <a:off x="910096" y="1792910"/>
            <a:ext cx="4949791" cy="3970318"/>
          </a:xfrm>
          <a:prstGeom prst="rect">
            <a:avLst/>
          </a:prstGeom>
          <a:noFill/>
        </p:spPr>
        <p:txBody>
          <a:bodyPr wrap="square" rtlCol="0">
            <a:spAutoFit/>
          </a:bodyPr>
          <a:lstStyle/>
          <a:p>
            <a:r>
              <a:rPr lang="es-PE" dirty="0"/>
              <a:t>S</a:t>
            </a:r>
            <a:r>
              <a:rPr lang="es-PE" dirty="0" smtClean="0"/>
              <a:t>e </a:t>
            </a:r>
            <a:r>
              <a:rPr lang="es-PE" dirty="0"/>
              <a:t>observa que los perfiles de tensión caen hasta 59.79 KV en la subestación de Santa Rosa, mientras que en la subestación de Iquitos cae a 60.6 KV, conectando el banco de capacitores los perfiles mejoran levemente, en la subestación Santa Rosa mejora hasta 60.2 </a:t>
            </a:r>
            <a:r>
              <a:rPr lang="es-PE" dirty="0" err="1"/>
              <a:t>kV</a:t>
            </a:r>
            <a:r>
              <a:rPr lang="es-PE" dirty="0"/>
              <a:t> y en la subestación Iquitos hasta 60.96 KV.</a:t>
            </a:r>
            <a:endParaRPr lang="es-ES" dirty="0"/>
          </a:p>
          <a:p>
            <a:r>
              <a:rPr lang="es-PE" dirty="0"/>
              <a:t>Caso diferente sucede en las barras de Santa Rosa A y Santa Rosa B, ya que al estar regulados mediante compensación reactiva se tienen perfiles de 9.57 KV y 9.67 KV respectivamente, claramente transgrediendo lo establecido en la norma técnica de calidad de los servicios eléctricos.</a:t>
            </a:r>
            <a:endParaRPr lang="es-ES" dirty="0"/>
          </a:p>
          <a:p>
            <a:endParaRPr lang="es-ES" dirty="0"/>
          </a:p>
        </p:txBody>
      </p:sp>
      <p:sp>
        <p:nvSpPr>
          <p:cNvPr id="9" name="CuadroTexto 8"/>
          <p:cNvSpPr txBox="1"/>
          <p:nvPr/>
        </p:nvSpPr>
        <p:spPr>
          <a:xfrm>
            <a:off x="1056068" y="1223837"/>
            <a:ext cx="2794715" cy="369332"/>
          </a:xfrm>
          <a:prstGeom prst="rect">
            <a:avLst/>
          </a:prstGeom>
          <a:solidFill>
            <a:srgbClr val="00B050"/>
          </a:solidFill>
        </p:spPr>
        <p:txBody>
          <a:bodyPr wrap="square" rtlCol="0">
            <a:spAutoFit/>
          </a:bodyPr>
          <a:lstStyle/>
          <a:p>
            <a:r>
              <a:rPr lang="es-ES" b="1" dirty="0" smtClean="0">
                <a:solidFill>
                  <a:schemeClr val="bg1"/>
                </a:solidFill>
              </a:rPr>
              <a:t>Barras del sistema</a:t>
            </a:r>
            <a:endParaRPr lang="es-ES" b="1" dirty="0">
              <a:solidFill>
                <a:schemeClr val="bg1"/>
              </a:solidFill>
            </a:endParaRPr>
          </a:p>
        </p:txBody>
      </p:sp>
    </p:spTree>
    <p:extLst>
      <p:ext uri="{BB962C8B-B14F-4D97-AF65-F5344CB8AC3E}">
        <p14:creationId xmlns:p14="http://schemas.microsoft.com/office/powerpoint/2010/main" val="25864720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p:nvPr>
            <p:extLst/>
          </p:nvPr>
        </p:nvGraphicFramePr>
        <p:xfrm>
          <a:off x="5726536" y="1455938"/>
          <a:ext cx="5774297" cy="4203700"/>
        </p:xfrm>
        <a:graphic>
          <a:graphicData uri="http://schemas.openxmlformats.org/drawingml/2006/chart">
            <c:chart xmlns:c="http://schemas.openxmlformats.org/drawingml/2006/chart" xmlns:r="http://schemas.openxmlformats.org/officeDocument/2006/relationships" r:id="rId2"/>
          </a:graphicData>
        </a:graphic>
      </p:graphicFrame>
      <p:sp>
        <p:nvSpPr>
          <p:cNvPr id="6" name="CuadroTexto 5"/>
          <p:cNvSpPr txBox="1"/>
          <p:nvPr/>
        </p:nvSpPr>
        <p:spPr>
          <a:xfrm>
            <a:off x="521181" y="1566153"/>
            <a:ext cx="4653933" cy="3970318"/>
          </a:xfrm>
          <a:prstGeom prst="rect">
            <a:avLst/>
          </a:prstGeom>
          <a:noFill/>
        </p:spPr>
        <p:txBody>
          <a:bodyPr wrap="square" rtlCol="0">
            <a:spAutoFit/>
          </a:bodyPr>
          <a:lstStyle/>
          <a:p>
            <a:r>
              <a:rPr lang="es-ES" sz="2800" dirty="0" smtClean="0"/>
              <a:t>Los generadores no presentan problemas de sobre carga, la máxima cargabilidad en este caso es para el generador wartsila 7 con 88,19%, los generadores de emergencia para este caso operan todos, debido a la exigencia de la demanda</a:t>
            </a:r>
            <a:endParaRPr lang="es-ES" sz="2800" dirty="0"/>
          </a:p>
        </p:txBody>
      </p:sp>
      <p:sp>
        <p:nvSpPr>
          <p:cNvPr id="7" name="CuadroTexto 6"/>
          <p:cNvSpPr txBox="1"/>
          <p:nvPr/>
        </p:nvSpPr>
        <p:spPr>
          <a:xfrm>
            <a:off x="1738649" y="683000"/>
            <a:ext cx="2794715" cy="369332"/>
          </a:xfrm>
          <a:prstGeom prst="rect">
            <a:avLst/>
          </a:prstGeom>
          <a:solidFill>
            <a:srgbClr val="00B050"/>
          </a:solidFill>
        </p:spPr>
        <p:txBody>
          <a:bodyPr wrap="square" rtlCol="0">
            <a:spAutoFit/>
          </a:bodyPr>
          <a:lstStyle/>
          <a:p>
            <a:r>
              <a:rPr lang="es-ES" b="1" dirty="0" smtClean="0">
                <a:solidFill>
                  <a:schemeClr val="bg1"/>
                </a:solidFill>
              </a:rPr>
              <a:t>Generadores</a:t>
            </a:r>
            <a:endParaRPr lang="es-ES" b="1" dirty="0">
              <a:solidFill>
                <a:schemeClr val="bg1"/>
              </a:solidFill>
            </a:endParaRPr>
          </a:p>
        </p:txBody>
      </p:sp>
    </p:spTree>
    <p:extLst>
      <p:ext uri="{BB962C8B-B14F-4D97-AF65-F5344CB8AC3E}">
        <p14:creationId xmlns:p14="http://schemas.microsoft.com/office/powerpoint/2010/main" val="40307154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p:nvPr>
            <p:extLst/>
          </p:nvPr>
        </p:nvGraphicFramePr>
        <p:xfrm>
          <a:off x="6276483" y="881666"/>
          <a:ext cx="5511800" cy="4038600"/>
        </p:xfrm>
        <a:graphic>
          <a:graphicData uri="http://schemas.openxmlformats.org/drawingml/2006/chart">
            <c:chart xmlns:c="http://schemas.openxmlformats.org/drawingml/2006/chart" xmlns:r="http://schemas.openxmlformats.org/officeDocument/2006/relationships" r:id="rId2"/>
          </a:graphicData>
        </a:graphic>
      </p:graphicFrame>
      <p:sp>
        <p:nvSpPr>
          <p:cNvPr id="5" name="CuadroTexto 4"/>
          <p:cNvSpPr txBox="1"/>
          <p:nvPr/>
        </p:nvSpPr>
        <p:spPr>
          <a:xfrm>
            <a:off x="1970468" y="1249251"/>
            <a:ext cx="3116687" cy="3416320"/>
          </a:xfrm>
          <a:prstGeom prst="rect">
            <a:avLst/>
          </a:prstGeom>
          <a:noFill/>
        </p:spPr>
        <p:txBody>
          <a:bodyPr wrap="square" rtlCol="0">
            <a:spAutoFit/>
          </a:bodyPr>
          <a:lstStyle/>
          <a:p>
            <a:r>
              <a:rPr lang="es-PE" dirty="0"/>
              <a:t>los transformadores de la subestación Iquitos, se encuentran alrededor de 80% de cargabilidad, mientras que los transformadores de la subestación Santa Rosa </a:t>
            </a:r>
            <a:r>
              <a:rPr lang="es-PE" dirty="0" smtClean="0"/>
              <a:t>barra A con </a:t>
            </a:r>
            <a:r>
              <a:rPr lang="es-PE" dirty="0"/>
              <a:t>125% de cargabilidad </a:t>
            </a:r>
            <a:r>
              <a:rPr lang="es-PE" dirty="0" smtClean="0"/>
              <a:t>y el transformador de la barra B en </a:t>
            </a:r>
            <a:r>
              <a:rPr lang="es-PE" dirty="0"/>
              <a:t>106.19% de </a:t>
            </a:r>
            <a:r>
              <a:rPr lang="es-PE" dirty="0" smtClean="0"/>
              <a:t>cargabilidad</a:t>
            </a:r>
            <a:r>
              <a:rPr lang="es-PE" dirty="0"/>
              <a:t>.</a:t>
            </a:r>
            <a:endParaRPr lang="es-ES" dirty="0"/>
          </a:p>
        </p:txBody>
      </p:sp>
      <p:sp>
        <p:nvSpPr>
          <p:cNvPr id="6" name="CuadroTexto 5"/>
          <p:cNvSpPr txBox="1"/>
          <p:nvPr/>
        </p:nvSpPr>
        <p:spPr>
          <a:xfrm>
            <a:off x="1712891" y="592848"/>
            <a:ext cx="2794715" cy="369332"/>
          </a:xfrm>
          <a:prstGeom prst="rect">
            <a:avLst/>
          </a:prstGeom>
          <a:solidFill>
            <a:srgbClr val="00B050"/>
          </a:solidFill>
        </p:spPr>
        <p:txBody>
          <a:bodyPr wrap="square" rtlCol="0">
            <a:spAutoFit/>
          </a:bodyPr>
          <a:lstStyle/>
          <a:p>
            <a:r>
              <a:rPr lang="es-ES" b="1" dirty="0" smtClean="0">
                <a:solidFill>
                  <a:schemeClr val="bg1"/>
                </a:solidFill>
              </a:rPr>
              <a:t>Transformadores</a:t>
            </a:r>
            <a:endParaRPr lang="es-ES" b="1" dirty="0">
              <a:solidFill>
                <a:schemeClr val="bg1"/>
              </a:solidFill>
            </a:endParaRPr>
          </a:p>
        </p:txBody>
      </p:sp>
    </p:spTree>
    <p:extLst>
      <p:ext uri="{BB962C8B-B14F-4D97-AF65-F5344CB8AC3E}">
        <p14:creationId xmlns:p14="http://schemas.microsoft.com/office/powerpoint/2010/main" val="16857935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712891" y="592848"/>
            <a:ext cx="2794715" cy="369332"/>
          </a:xfrm>
          <a:prstGeom prst="rect">
            <a:avLst/>
          </a:prstGeom>
          <a:solidFill>
            <a:srgbClr val="00B050"/>
          </a:solidFill>
        </p:spPr>
        <p:txBody>
          <a:bodyPr wrap="square" rtlCol="0">
            <a:spAutoFit/>
          </a:bodyPr>
          <a:lstStyle/>
          <a:p>
            <a:r>
              <a:rPr lang="es-ES" b="1" dirty="0" smtClean="0">
                <a:solidFill>
                  <a:schemeClr val="bg1"/>
                </a:solidFill>
              </a:rPr>
              <a:t>Línea de Transmisión</a:t>
            </a:r>
            <a:endParaRPr lang="es-ES" b="1" dirty="0">
              <a:solidFill>
                <a:schemeClr val="bg1"/>
              </a:solidFill>
            </a:endParaRPr>
          </a:p>
        </p:txBody>
      </p:sp>
      <p:graphicFrame>
        <p:nvGraphicFramePr>
          <p:cNvPr id="5" name="Tabla 4"/>
          <p:cNvGraphicFramePr>
            <a:graphicFrameLocks noGrp="1"/>
          </p:cNvGraphicFramePr>
          <p:nvPr>
            <p:extLst/>
          </p:nvPr>
        </p:nvGraphicFramePr>
        <p:xfrm>
          <a:off x="5318975" y="1799799"/>
          <a:ext cx="6372879" cy="715899"/>
        </p:xfrm>
        <a:graphic>
          <a:graphicData uri="http://schemas.openxmlformats.org/drawingml/2006/table">
            <a:tbl>
              <a:tblPr firstRow="1" firstCol="1" bandRow="1">
                <a:tableStyleId>{5C22544A-7EE6-4342-B048-85BDC9FD1C3A}</a:tableStyleId>
              </a:tblPr>
              <a:tblGrid>
                <a:gridCol w="741231"/>
                <a:gridCol w="943984"/>
                <a:gridCol w="789945"/>
                <a:gridCol w="974265"/>
                <a:gridCol w="813643"/>
                <a:gridCol w="913703"/>
                <a:gridCol w="1196108"/>
              </a:tblGrid>
              <a:tr h="0">
                <a:tc gridSpan="2">
                  <a:txBody>
                    <a:bodyPr/>
                    <a:lstStyle/>
                    <a:p>
                      <a:pPr algn="ctr">
                        <a:lnSpc>
                          <a:spcPct val="115000"/>
                        </a:lnSpc>
                        <a:spcAft>
                          <a:spcPts val="0"/>
                        </a:spcAft>
                      </a:pPr>
                      <a:r>
                        <a:rPr lang="es-ES" sz="1200" dirty="0">
                          <a:effectLst/>
                        </a:rPr>
                        <a:t>Línea</a:t>
                      </a:r>
                      <a:endParaRPr lang="es-E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s-ES"/>
                    </a:p>
                  </a:txBody>
                  <a:tcPr/>
                </a:tc>
                <a:tc rowSpan="2">
                  <a:txBody>
                    <a:bodyPr/>
                    <a:lstStyle/>
                    <a:p>
                      <a:pPr algn="ctr">
                        <a:lnSpc>
                          <a:spcPct val="115000"/>
                        </a:lnSpc>
                        <a:spcAft>
                          <a:spcPts val="0"/>
                        </a:spcAft>
                      </a:pPr>
                      <a:r>
                        <a:rPr lang="es-ES" sz="1200">
                          <a:effectLst/>
                        </a:rPr>
                        <a:t>Bus1</a:t>
                      </a:r>
                      <a:endParaRPr lang="es-E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rowSpan="2">
                  <a:txBody>
                    <a:bodyPr/>
                    <a:lstStyle/>
                    <a:p>
                      <a:pPr algn="ctr">
                        <a:lnSpc>
                          <a:spcPct val="115000"/>
                        </a:lnSpc>
                        <a:spcAft>
                          <a:spcPts val="0"/>
                        </a:spcAft>
                      </a:pPr>
                      <a:r>
                        <a:rPr lang="es-ES" sz="1200">
                          <a:effectLst/>
                        </a:rPr>
                        <a:t>Bus2</a:t>
                      </a:r>
                      <a:endParaRPr lang="es-E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gridSpan="3">
                  <a:txBody>
                    <a:bodyPr/>
                    <a:lstStyle/>
                    <a:p>
                      <a:pPr algn="ctr">
                        <a:lnSpc>
                          <a:spcPct val="115000"/>
                        </a:lnSpc>
                        <a:spcAft>
                          <a:spcPts val="0"/>
                        </a:spcAft>
                      </a:pPr>
                      <a:r>
                        <a:rPr lang="es-ES" sz="1200">
                          <a:effectLst/>
                        </a:rPr>
                        <a:t>Media</a:t>
                      </a:r>
                      <a:endParaRPr lang="es-E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s-ES"/>
                    </a:p>
                  </a:txBody>
                  <a:tcPr/>
                </a:tc>
                <a:tc hMerge="1">
                  <a:txBody>
                    <a:bodyPr/>
                    <a:lstStyle/>
                    <a:p>
                      <a:endParaRPr lang="es-ES"/>
                    </a:p>
                  </a:txBody>
                  <a:tcPr/>
                </a:tc>
              </a:tr>
              <a:tr h="190500">
                <a:tc>
                  <a:txBody>
                    <a:bodyPr/>
                    <a:lstStyle/>
                    <a:p>
                      <a:pPr algn="just">
                        <a:lnSpc>
                          <a:spcPct val="115000"/>
                        </a:lnSpc>
                        <a:spcAft>
                          <a:spcPts val="0"/>
                        </a:spcAft>
                      </a:pPr>
                      <a:r>
                        <a:rPr lang="es-ES" sz="1200">
                          <a:effectLst/>
                        </a:rPr>
                        <a:t>Nombre</a:t>
                      </a:r>
                      <a:endParaRPr lang="es-E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s-ES" sz="1200">
                          <a:effectLst/>
                        </a:rPr>
                        <a:t>Equipo</a:t>
                      </a:r>
                      <a:endParaRPr lang="es-E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vMerge="1">
                  <a:txBody>
                    <a:bodyPr/>
                    <a:lstStyle/>
                    <a:p>
                      <a:endParaRPr lang="es-ES"/>
                    </a:p>
                  </a:txBody>
                  <a:tcPr/>
                </a:tc>
                <a:tc vMerge="1">
                  <a:txBody>
                    <a:bodyPr/>
                    <a:lstStyle/>
                    <a:p>
                      <a:endParaRPr lang="es-ES"/>
                    </a:p>
                  </a:txBody>
                  <a:tcPr/>
                </a:tc>
                <a:tc>
                  <a:txBody>
                    <a:bodyPr/>
                    <a:lstStyle/>
                    <a:p>
                      <a:pPr algn="just">
                        <a:lnSpc>
                          <a:spcPct val="115000"/>
                        </a:lnSpc>
                        <a:spcAft>
                          <a:spcPts val="0"/>
                        </a:spcAft>
                      </a:pPr>
                      <a:r>
                        <a:rPr lang="es-ES" sz="1200">
                          <a:effectLst/>
                        </a:rPr>
                        <a:t>MW</a:t>
                      </a:r>
                      <a:endParaRPr lang="es-E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s-ES" sz="1200">
                          <a:effectLst/>
                        </a:rPr>
                        <a:t>MVAr</a:t>
                      </a:r>
                      <a:endParaRPr lang="es-E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s-ES" sz="1200">
                          <a:effectLst/>
                        </a:rPr>
                        <a:t>Loading</a:t>
                      </a:r>
                      <a:endParaRPr lang="es-E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295275">
                <a:tc>
                  <a:txBody>
                    <a:bodyPr/>
                    <a:lstStyle/>
                    <a:p>
                      <a:pPr algn="just">
                        <a:lnSpc>
                          <a:spcPct val="115000"/>
                        </a:lnSpc>
                        <a:spcAft>
                          <a:spcPts val="0"/>
                        </a:spcAft>
                      </a:pPr>
                      <a:r>
                        <a:rPr lang="es-ES" sz="1200">
                          <a:effectLst/>
                        </a:rPr>
                        <a:t>L7</a:t>
                      </a:r>
                      <a:endParaRPr lang="es-E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s-ES" sz="1200" dirty="0">
                          <a:effectLst/>
                        </a:rPr>
                        <a:t>Línea 60kV</a:t>
                      </a:r>
                      <a:endParaRPr lang="es-E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s-ES" sz="1200">
                          <a:effectLst/>
                        </a:rPr>
                        <a:t>  Iquitos</a:t>
                      </a:r>
                      <a:endParaRPr lang="es-E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s-ES" sz="1200">
                          <a:effectLst/>
                        </a:rPr>
                        <a:t>StaRosa_B</a:t>
                      </a:r>
                      <a:endParaRPr lang="es-E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s-ES" sz="1200">
                          <a:effectLst/>
                        </a:rPr>
                        <a:t>21.16</a:t>
                      </a:r>
                      <a:endParaRPr lang="es-E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s-ES" sz="1200">
                          <a:effectLst/>
                        </a:rPr>
                        <a:t>9.72</a:t>
                      </a:r>
                      <a:endParaRPr lang="es-E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s-ES" sz="1200" dirty="0">
                          <a:effectLst/>
                        </a:rPr>
                        <a:t>51.95%</a:t>
                      </a:r>
                      <a:endParaRPr lang="es-E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bl>
          </a:graphicData>
        </a:graphic>
      </p:graphicFrame>
      <p:sp>
        <p:nvSpPr>
          <p:cNvPr id="6" name="Rectángulo 5"/>
          <p:cNvSpPr/>
          <p:nvPr/>
        </p:nvSpPr>
        <p:spPr>
          <a:xfrm>
            <a:off x="1326523" y="1167254"/>
            <a:ext cx="3618964" cy="2585323"/>
          </a:xfrm>
          <a:prstGeom prst="rect">
            <a:avLst/>
          </a:prstGeom>
        </p:spPr>
        <p:txBody>
          <a:bodyPr wrap="square">
            <a:spAutoFit/>
          </a:bodyPr>
          <a:lstStyle/>
          <a:p>
            <a:pPr marL="900430" algn="just">
              <a:spcAft>
                <a:spcPts val="800"/>
              </a:spcAft>
            </a:pPr>
            <a:r>
              <a:rPr lang="es-PE" dirty="0">
                <a:latin typeface="Arial" panose="020B0604020202020204" pitchFamily="34" charset="0"/>
                <a:ea typeface="Times New Roman" panose="02020603050405020304" pitchFamily="18" charset="0"/>
                <a:cs typeface="Times New Roman" panose="02020603050405020304" pitchFamily="18" charset="0"/>
              </a:rPr>
              <a:t>la línea lleva una potencia de 21.16 MW, y tiene una cargabilidad de 51.95%, este valor indica que la línea está operando </a:t>
            </a:r>
            <a:r>
              <a:rPr lang="es-PE" dirty="0" smtClean="0">
                <a:latin typeface="Arial" panose="020B0604020202020204" pitchFamily="34" charset="0"/>
                <a:ea typeface="Times New Roman" panose="02020603050405020304" pitchFamily="18" charset="0"/>
                <a:cs typeface="Times New Roman" panose="02020603050405020304" pitchFamily="18" charset="0"/>
              </a:rPr>
              <a:t>a la mitad de su capacidad de carga y esta en condiciones normales de operación</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172" name="Picture 4" descr="Resultado de imagen para lineas de transmision iqui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2627" y="2992092"/>
            <a:ext cx="4861379" cy="2731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2077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4138216" y="316019"/>
            <a:ext cx="3915568" cy="584653"/>
            <a:chOff x="3404582" y="104220"/>
            <a:chExt cx="3915568" cy="584653"/>
          </a:xfrm>
        </p:grpSpPr>
        <p:sp>
          <p:nvSpPr>
            <p:cNvPr id="35" name="Rectángulo redondeado 34"/>
            <p:cNvSpPr/>
            <p:nvPr/>
          </p:nvSpPr>
          <p:spPr>
            <a:xfrm>
              <a:off x="3404582" y="104220"/>
              <a:ext cx="3915568" cy="584653"/>
            </a:xfrm>
            <a:prstGeom prst="roundRect">
              <a:avLst>
                <a:gd name="adj" fmla="val 10000"/>
              </a:avLst>
            </a:prstGeom>
          </p:spPr>
          <p:style>
            <a:lnRef idx="0">
              <a:schemeClr val="accent1"/>
            </a:lnRef>
            <a:fillRef idx="3">
              <a:schemeClr val="accent1"/>
            </a:fillRef>
            <a:effectRef idx="3">
              <a:schemeClr val="accent1"/>
            </a:effectRef>
            <a:fontRef idx="minor">
              <a:schemeClr val="lt1"/>
            </a:fontRef>
          </p:style>
        </p:sp>
        <p:sp>
          <p:nvSpPr>
            <p:cNvPr id="36" name="Rectángulo 35"/>
            <p:cNvSpPr/>
            <p:nvPr/>
          </p:nvSpPr>
          <p:spPr>
            <a:xfrm>
              <a:off x="3421706" y="121344"/>
              <a:ext cx="3881320" cy="550405"/>
            </a:xfrm>
            <a:prstGeom prst="rect">
              <a:avLst/>
            </a:prstGeom>
          </p:spPr>
          <p:style>
            <a:lnRef idx="0">
              <a:schemeClr val="accent1"/>
            </a:lnRef>
            <a:fillRef idx="3">
              <a:schemeClr val="accent1"/>
            </a:fillRef>
            <a:effectRef idx="3">
              <a:schemeClr val="accent1"/>
            </a:effectRef>
            <a:fontRef idx="minor">
              <a:schemeClr val="lt1"/>
            </a:fontRef>
          </p:style>
          <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PE" sz="1200" b="0" kern="1200" cap="none"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ANALISIS  DE ESTABILIDAD DE </a:t>
              </a:r>
              <a:r>
                <a:rPr lang="es-PE" sz="1200" b="0" kern="1200" cap="none" spc="0" dirty="0" smtClean="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TENSION  </a:t>
              </a:r>
              <a:r>
                <a:rPr lang="es-PE" sz="1200" b="0" kern="1200" cap="none"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PARA EL SISTEMA AISLADO IQUITOS</a:t>
              </a:r>
            </a:p>
          </p:txBody>
        </p:sp>
      </p:grpSp>
      <p:grpSp>
        <p:nvGrpSpPr>
          <p:cNvPr id="5" name="Grupo 4"/>
          <p:cNvGrpSpPr/>
          <p:nvPr/>
        </p:nvGrpSpPr>
        <p:grpSpPr>
          <a:xfrm>
            <a:off x="5923420" y="947862"/>
            <a:ext cx="344661" cy="198609"/>
            <a:chOff x="5189786" y="736063"/>
            <a:chExt cx="344661" cy="198609"/>
          </a:xfrm>
        </p:grpSpPr>
        <p:sp>
          <p:nvSpPr>
            <p:cNvPr id="33" name="Flecha derecha 32"/>
            <p:cNvSpPr/>
            <p:nvPr/>
          </p:nvSpPr>
          <p:spPr>
            <a:xfrm rot="5401958">
              <a:off x="5262812" y="663037"/>
              <a:ext cx="198609" cy="344661"/>
            </a:xfrm>
            <a:prstGeom prst="rightArrow">
              <a:avLst>
                <a:gd name="adj1" fmla="val 60000"/>
                <a:gd name="adj2" fmla="val 50000"/>
              </a:avLst>
            </a:prstGeom>
          </p:spPr>
          <p:style>
            <a:lnRef idx="0">
              <a:schemeClr val="accent1"/>
            </a:lnRef>
            <a:fillRef idx="3">
              <a:schemeClr val="accent1"/>
            </a:fillRef>
            <a:effectRef idx="3">
              <a:schemeClr val="accent1"/>
            </a:effectRef>
            <a:fontRef idx="minor">
              <a:schemeClr val="lt1"/>
            </a:fontRef>
          </p:style>
        </p:sp>
        <p:sp>
          <p:nvSpPr>
            <p:cNvPr id="34" name="Flecha derecha 6"/>
            <p:cNvSpPr/>
            <p:nvPr/>
          </p:nvSpPr>
          <p:spPr>
            <a:xfrm rot="1958">
              <a:off x="5258735" y="736063"/>
              <a:ext cx="206797" cy="139026"/>
            </a:xfrm>
            <a:prstGeom prst="rect">
              <a:avLst/>
            </a:prstGeom>
          </p:spPr>
          <p:style>
            <a:lnRef idx="0">
              <a:schemeClr val="accent1"/>
            </a:lnRef>
            <a:fillRef idx="3">
              <a:schemeClr val="accent1"/>
            </a:fillRef>
            <a:effectRef idx="3">
              <a:schemeClr val="accent1"/>
            </a:effectRef>
            <a:fontRef idx="minor">
              <a:schemeClr val="lt1"/>
            </a:fontRef>
          </p:style>
          <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s-PE" sz="600" b="0" kern="1200" cap="none" spc="0">
                <a:ln w="0"/>
                <a:solidFill>
                  <a:schemeClr val="tx1"/>
                </a:solidFill>
                <a:effectLst>
                  <a:outerShdw blurRad="38100" dist="19050" dir="2700000" algn="tl" rotWithShape="0">
                    <a:schemeClr val="dk1">
                      <a:alpha val="40000"/>
                    </a:schemeClr>
                  </a:outerShdw>
                </a:effectLst>
              </a:endParaRPr>
            </a:p>
          </p:txBody>
        </p:sp>
      </p:grpSp>
      <p:grpSp>
        <p:nvGrpSpPr>
          <p:cNvPr id="6" name="Grupo 5"/>
          <p:cNvGrpSpPr/>
          <p:nvPr/>
        </p:nvGrpSpPr>
        <p:grpSpPr>
          <a:xfrm>
            <a:off x="4176787" y="1193662"/>
            <a:ext cx="3837323" cy="765914"/>
            <a:chOff x="3443153" y="981863"/>
            <a:chExt cx="3837323" cy="765914"/>
          </a:xfrm>
        </p:grpSpPr>
        <p:sp>
          <p:nvSpPr>
            <p:cNvPr id="31" name="Rectángulo redondeado 30"/>
            <p:cNvSpPr/>
            <p:nvPr/>
          </p:nvSpPr>
          <p:spPr>
            <a:xfrm>
              <a:off x="3443153" y="981863"/>
              <a:ext cx="3837323" cy="765914"/>
            </a:xfrm>
            <a:prstGeom prst="roundRect">
              <a:avLst>
                <a:gd name="adj" fmla="val 10000"/>
              </a:avLst>
            </a:prstGeom>
          </p:spPr>
          <p:style>
            <a:lnRef idx="0">
              <a:schemeClr val="accent1"/>
            </a:lnRef>
            <a:fillRef idx="3">
              <a:schemeClr val="accent1"/>
            </a:fillRef>
            <a:effectRef idx="3">
              <a:schemeClr val="accent1"/>
            </a:effectRef>
            <a:fontRef idx="minor">
              <a:schemeClr val="lt1"/>
            </a:fontRef>
          </p:style>
        </p:sp>
        <p:sp>
          <p:nvSpPr>
            <p:cNvPr id="32" name="Rectángulo 31"/>
            <p:cNvSpPr/>
            <p:nvPr/>
          </p:nvSpPr>
          <p:spPr>
            <a:xfrm>
              <a:off x="3465586" y="1004296"/>
              <a:ext cx="3792457" cy="721048"/>
            </a:xfrm>
            <a:prstGeom prst="rect">
              <a:avLst/>
            </a:prstGeom>
          </p:spPr>
          <p:style>
            <a:lnRef idx="0">
              <a:schemeClr val="accent1"/>
            </a:lnRef>
            <a:fillRef idx="3">
              <a:schemeClr val="accent1"/>
            </a:fillRef>
            <a:effectRef idx="3">
              <a:schemeClr val="accent1"/>
            </a:effectRef>
            <a:fontRef idx="minor">
              <a:schemeClr val="lt1"/>
            </a:fontRef>
          </p:style>
          <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PE" sz="1050" b="0" i="0" kern="1200" cap="none"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ANALISIS DE SENSIBILIDAD Y ANALISIS MODAL</a:t>
              </a:r>
            </a:p>
            <a:p>
              <a:pPr lvl="0" algn="ctr" defTabSz="355600">
                <a:lnSpc>
                  <a:spcPct val="90000"/>
                </a:lnSpc>
                <a:spcBef>
                  <a:spcPct val="0"/>
                </a:spcBef>
                <a:spcAft>
                  <a:spcPct val="35000"/>
                </a:spcAft>
              </a:pPr>
              <a:r>
                <a:rPr lang="es-PE" sz="1050" b="0" i="0" kern="1200" cap="none"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 DEFINEN LAS BARRAS MAS PROPENSAS A SUFRIR INESTABILIDAD DE TENSION, ASI COMO LOS FACTORES DE PARTICIPACION DE LINEAS </a:t>
              </a:r>
            </a:p>
          </p:txBody>
        </p:sp>
      </p:grpSp>
      <p:grpSp>
        <p:nvGrpSpPr>
          <p:cNvPr id="7" name="Grupo 6"/>
          <p:cNvGrpSpPr/>
          <p:nvPr/>
        </p:nvGrpSpPr>
        <p:grpSpPr>
          <a:xfrm>
            <a:off x="5898700" y="2005683"/>
            <a:ext cx="344661" cy="277662"/>
            <a:chOff x="5165066" y="1793884"/>
            <a:chExt cx="344661" cy="277662"/>
          </a:xfrm>
        </p:grpSpPr>
        <p:sp>
          <p:nvSpPr>
            <p:cNvPr id="29" name="Flecha derecha 28"/>
            <p:cNvSpPr/>
            <p:nvPr/>
          </p:nvSpPr>
          <p:spPr>
            <a:xfrm rot="5547719">
              <a:off x="5198566" y="1760384"/>
              <a:ext cx="277662" cy="344661"/>
            </a:xfrm>
            <a:prstGeom prst="rightArrow">
              <a:avLst>
                <a:gd name="adj1" fmla="val 60000"/>
                <a:gd name="adj2" fmla="val 50000"/>
              </a:avLst>
            </a:prstGeom>
          </p:spPr>
          <p:style>
            <a:lnRef idx="0">
              <a:schemeClr val="accent1"/>
            </a:lnRef>
            <a:fillRef idx="3">
              <a:schemeClr val="accent1"/>
            </a:fillRef>
            <a:effectRef idx="3">
              <a:schemeClr val="accent1"/>
            </a:effectRef>
            <a:fontRef idx="minor">
              <a:schemeClr val="lt1"/>
            </a:fontRef>
          </p:style>
        </p:sp>
        <p:sp>
          <p:nvSpPr>
            <p:cNvPr id="30" name="Flecha derecha 10"/>
            <p:cNvSpPr/>
            <p:nvPr/>
          </p:nvSpPr>
          <p:spPr>
            <a:xfrm rot="147719">
              <a:off x="5235788" y="1793922"/>
              <a:ext cx="206797" cy="194363"/>
            </a:xfrm>
            <a:prstGeom prst="rect">
              <a:avLst/>
            </a:prstGeom>
          </p:spPr>
          <p:style>
            <a:lnRef idx="0">
              <a:schemeClr val="accent1"/>
            </a:lnRef>
            <a:fillRef idx="3">
              <a:schemeClr val="accent1"/>
            </a:fillRef>
            <a:effectRef idx="3">
              <a:schemeClr val="accent1"/>
            </a:effectRef>
            <a:fontRef idx="minor">
              <a:schemeClr val="lt1"/>
            </a:fontRef>
          </p:style>
          <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s-PE" sz="600" b="0" kern="1200" cap="none" spc="0">
                <a:ln w="0"/>
                <a:solidFill>
                  <a:schemeClr val="tx1"/>
                </a:solidFill>
                <a:effectLst>
                  <a:outerShdw blurRad="38100" dist="19050" dir="2700000" algn="tl" rotWithShape="0">
                    <a:schemeClr val="dk1">
                      <a:alpha val="40000"/>
                    </a:schemeClr>
                  </a:outerShdw>
                </a:effectLst>
              </a:endParaRPr>
            </a:p>
          </p:txBody>
        </p:sp>
      </p:grpSp>
      <p:grpSp>
        <p:nvGrpSpPr>
          <p:cNvPr id="8" name="Grupo 7"/>
          <p:cNvGrpSpPr/>
          <p:nvPr/>
        </p:nvGrpSpPr>
        <p:grpSpPr>
          <a:xfrm>
            <a:off x="4184171" y="2329451"/>
            <a:ext cx="3724886" cy="765914"/>
            <a:chOff x="3450537" y="2117652"/>
            <a:chExt cx="3724886" cy="765914"/>
          </a:xfrm>
        </p:grpSpPr>
        <p:sp>
          <p:nvSpPr>
            <p:cNvPr id="27" name="Rectángulo redondeado 26"/>
            <p:cNvSpPr/>
            <p:nvPr/>
          </p:nvSpPr>
          <p:spPr>
            <a:xfrm>
              <a:off x="3450537" y="2117652"/>
              <a:ext cx="3724886" cy="765914"/>
            </a:xfrm>
            <a:prstGeom prst="roundRect">
              <a:avLst>
                <a:gd name="adj" fmla="val 10000"/>
              </a:avLst>
            </a:prstGeom>
          </p:spPr>
          <p:style>
            <a:lnRef idx="0">
              <a:schemeClr val="accent1"/>
            </a:lnRef>
            <a:fillRef idx="3">
              <a:schemeClr val="accent1"/>
            </a:fillRef>
            <a:effectRef idx="3">
              <a:schemeClr val="accent1"/>
            </a:effectRef>
            <a:fontRef idx="minor">
              <a:schemeClr val="lt1"/>
            </a:fontRef>
          </p:style>
        </p:sp>
        <p:sp>
          <p:nvSpPr>
            <p:cNvPr id="28" name="Rectángulo 27"/>
            <p:cNvSpPr/>
            <p:nvPr/>
          </p:nvSpPr>
          <p:spPr>
            <a:xfrm>
              <a:off x="3472970" y="2140085"/>
              <a:ext cx="3680020" cy="721048"/>
            </a:xfrm>
            <a:prstGeom prst="rect">
              <a:avLst/>
            </a:prstGeom>
          </p:spPr>
          <p:style>
            <a:lnRef idx="0">
              <a:schemeClr val="accent1"/>
            </a:lnRef>
            <a:fillRef idx="3">
              <a:schemeClr val="accent1"/>
            </a:fillRef>
            <a:effectRef idx="3">
              <a:schemeClr val="accent1"/>
            </a:effectRef>
            <a:fontRef idx="minor">
              <a:schemeClr val="lt1"/>
            </a:fontRef>
          </p:style>
          <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PE" sz="1100" b="0" kern="1200" cap="none"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OBTENCION DE CURVAS P-V </a:t>
              </a:r>
              <a:br>
                <a:rPr lang="es-PE" sz="1100" b="0" kern="1200" cap="none"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es-PE" sz="1100" b="0" kern="1200" cap="none"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UNA VEZ QUE SE OBTIENEN LAS BARRAS MAS PROPENSAS A LA INESTABILIDAD SE VERA MEDIANTE LAS CURVAS PV, LA PROXIMIDAD DE ESTAS BARRAS AL COLAPSO DE TENSION</a:t>
              </a:r>
            </a:p>
          </p:txBody>
        </p:sp>
      </p:grpSp>
      <p:grpSp>
        <p:nvGrpSpPr>
          <p:cNvPr id="9" name="Grupo 8"/>
          <p:cNvGrpSpPr/>
          <p:nvPr/>
        </p:nvGrpSpPr>
        <p:grpSpPr>
          <a:xfrm>
            <a:off x="5874283" y="3143236"/>
            <a:ext cx="344661" cy="287217"/>
            <a:chOff x="5140649" y="2931437"/>
            <a:chExt cx="344661" cy="287217"/>
          </a:xfrm>
        </p:grpSpPr>
        <p:sp>
          <p:nvSpPr>
            <p:cNvPr id="25" name="Flecha derecha 24"/>
            <p:cNvSpPr/>
            <p:nvPr/>
          </p:nvSpPr>
          <p:spPr>
            <a:xfrm rot="5400000">
              <a:off x="5169371" y="2902715"/>
              <a:ext cx="287217" cy="344661"/>
            </a:xfrm>
            <a:prstGeom prst="rightArrow">
              <a:avLst>
                <a:gd name="adj1" fmla="val 60000"/>
                <a:gd name="adj2" fmla="val 50000"/>
              </a:avLst>
            </a:prstGeom>
          </p:spPr>
          <p:style>
            <a:lnRef idx="0">
              <a:schemeClr val="accent1"/>
            </a:lnRef>
            <a:fillRef idx="3">
              <a:schemeClr val="accent1"/>
            </a:fillRef>
            <a:effectRef idx="3">
              <a:schemeClr val="accent1"/>
            </a:effectRef>
            <a:fontRef idx="minor">
              <a:schemeClr val="lt1"/>
            </a:fontRef>
          </p:style>
        </p:sp>
        <p:sp>
          <p:nvSpPr>
            <p:cNvPr id="26" name="Flecha derecha 14"/>
            <p:cNvSpPr/>
            <p:nvPr/>
          </p:nvSpPr>
          <p:spPr>
            <a:xfrm>
              <a:off x="5209582" y="2931437"/>
              <a:ext cx="206797" cy="201052"/>
            </a:xfrm>
            <a:prstGeom prst="rect">
              <a:avLst/>
            </a:prstGeom>
          </p:spPr>
          <p:style>
            <a:lnRef idx="0">
              <a:schemeClr val="accent1"/>
            </a:lnRef>
            <a:fillRef idx="3">
              <a:schemeClr val="accent1"/>
            </a:fillRef>
            <a:effectRef idx="3">
              <a:schemeClr val="accent1"/>
            </a:effectRef>
            <a:fontRef idx="minor">
              <a:schemeClr val="lt1"/>
            </a:fontRef>
          </p:style>
          <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s-PE" sz="600" b="0" kern="1200" cap="none" spc="0">
                <a:ln w="0"/>
                <a:solidFill>
                  <a:schemeClr val="tx1"/>
                </a:solidFill>
                <a:effectLst>
                  <a:outerShdw blurRad="38100" dist="19050" dir="2700000" algn="tl" rotWithShape="0">
                    <a:schemeClr val="dk1">
                      <a:alpha val="40000"/>
                    </a:schemeClr>
                  </a:outerShdw>
                </a:effectLst>
              </a:endParaRPr>
            </a:p>
          </p:txBody>
        </p:sp>
      </p:grpSp>
      <p:grpSp>
        <p:nvGrpSpPr>
          <p:cNvPr id="10" name="Grupo 9"/>
          <p:cNvGrpSpPr/>
          <p:nvPr/>
        </p:nvGrpSpPr>
        <p:grpSpPr>
          <a:xfrm>
            <a:off x="4195629" y="3478323"/>
            <a:ext cx="3701970" cy="765914"/>
            <a:chOff x="3461995" y="3266524"/>
            <a:chExt cx="3701970" cy="765914"/>
          </a:xfrm>
        </p:grpSpPr>
        <p:sp>
          <p:nvSpPr>
            <p:cNvPr id="23" name="Rectángulo redondeado 22"/>
            <p:cNvSpPr/>
            <p:nvPr/>
          </p:nvSpPr>
          <p:spPr>
            <a:xfrm>
              <a:off x="3461995" y="3266524"/>
              <a:ext cx="3701970" cy="765914"/>
            </a:xfrm>
            <a:prstGeom prst="roundRect">
              <a:avLst>
                <a:gd name="adj" fmla="val 10000"/>
              </a:avLst>
            </a:prstGeom>
          </p:spPr>
          <p:style>
            <a:lnRef idx="0">
              <a:schemeClr val="accent1"/>
            </a:lnRef>
            <a:fillRef idx="3">
              <a:schemeClr val="accent1"/>
            </a:fillRef>
            <a:effectRef idx="3">
              <a:schemeClr val="accent1"/>
            </a:effectRef>
            <a:fontRef idx="minor">
              <a:schemeClr val="lt1"/>
            </a:fontRef>
          </p:style>
        </p:sp>
        <p:sp>
          <p:nvSpPr>
            <p:cNvPr id="24" name="Rectángulo 23"/>
            <p:cNvSpPr/>
            <p:nvPr/>
          </p:nvSpPr>
          <p:spPr>
            <a:xfrm>
              <a:off x="3484428" y="3288957"/>
              <a:ext cx="3657104" cy="721048"/>
            </a:xfrm>
            <a:prstGeom prst="rect">
              <a:avLst/>
            </a:prstGeom>
          </p:spPr>
          <p:style>
            <a:lnRef idx="0">
              <a:schemeClr val="accent1"/>
            </a:lnRef>
            <a:fillRef idx="3">
              <a:schemeClr val="accent1"/>
            </a:fillRef>
            <a:effectRef idx="3">
              <a:schemeClr val="accent1"/>
            </a:effectRef>
            <a:fontRef idx="minor">
              <a:schemeClr val="lt1"/>
            </a:fontRef>
          </p:style>
          <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PE" sz="1100" b="0" kern="1200" cap="none"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OBTENCION DE CURVAS Q-V</a:t>
              </a:r>
              <a:br>
                <a:rPr lang="es-PE" sz="1100" b="0" kern="1200" cap="none"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es-PE" sz="1100" b="0" kern="1200" cap="none"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MEDIANTE LAS CURVAS QV SE OBTENDRA LA POTENCIA REACTIVA NECESARIA PARA EVITAR EL PUNTO DE INESTABIILIDAD</a:t>
              </a:r>
            </a:p>
          </p:txBody>
        </p:sp>
      </p:grpSp>
      <p:grpSp>
        <p:nvGrpSpPr>
          <p:cNvPr id="11" name="Grupo 10"/>
          <p:cNvGrpSpPr/>
          <p:nvPr/>
        </p:nvGrpSpPr>
        <p:grpSpPr>
          <a:xfrm>
            <a:off x="5874283" y="4292107"/>
            <a:ext cx="344661" cy="287217"/>
            <a:chOff x="5140649" y="4080308"/>
            <a:chExt cx="344661" cy="287217"/>
          </a:xfrm>
        </p:grpSpPr>
        <p:sp>
          <p:nvSpPr>
            <p:cNvPr id="21" name="Flecha derecha 20"/>
            <p:cNvSpPr/>
            <p:nvPr/>
          </p:nvSpPr>
          <p:spPr>
            <a:xfrm rot="5400000">
              <a:off x="5169371" y="4051586"/>
              <a:ext cx="287217" cy="344661"/>
            </a:xfrm>
            <a:prstGeom prst="rightArrow">
              <a:avLst>
                <a:gd name="adj1" fmla="val 60000"/>
                <a:gd name="adj2" fmla="val 50000"/>
              </a:avLst>
            </a:prstGeom>
          </p:spPr>
          <p:style>
            <a:lnRef idx="0">
              <a:schemeClr val="accent1"/>
            </a:lnRef>
            <a:fillRef idx="3">
              <a:schemeClr val="accent1"/>
            </a:fillRef>
            <a:effectRef idx="3">
              <a:schemeClr val="accent1"/>
            </a:effectRef>
            <a:fontRef idx="minor">
              <a:schemeClr val="lt1"/>
            </a:fontRef>
          </p:style>
        </p:sp>
        <p:sp>
          <p:nvSpPr>
            <p:cNvPr id="22" name="Flecha derecha 18"/>
            <p:cNvSpPr/>
            <p:nvPr/>
          </p:nvSpPr>
          <p:spPr>
            <a:xfrm>
              <a:off x="5209582" y="4080308"/>
              <a:ext cx="206797" cy="201052"/>
            </a:xfrm>
            <a:prstGeom prst="rect">
              <a:avLst/>
            </a:prstGeom>
          </p:spPr>
          <p:style>
            <a:lnRef idx="0">
              <a:schemeClr val="accent1"/>
            </a:lnRef>
            <a:fillRef idx="3">
              <a:schemeClr val="accent1"/>
            </a:fillRef>
            <a:effectRef idx="3">
              <a:schemeClr val="accent1"/>
            </a:effectRef>
            <a:fontRef idx="minor">
              <a:schemeClr val="lt1"/>
            </a:fontRef>
          </p:style>
          <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s-PE" sz="600" b="0" kern="1200" cap="none" spc="0">
                <a:ln w="0"/>
                <a:solidFill>
                  <a:schemeClr val="tx1"/>
                </a:solidFill>
                <a:effectLst>
                  <a:outerShdw blurRad="38100" dist="19050" dir="2700000" algn="tl" rotWithShape="0">
                    <a:schemeClr val="dk1">
                      <a:alpha val="40000"/>
                    </a:schemeClr>
                  </a:outerShdw>
                </a:effectLst>
              </a:endParaRPr>
            </a:p>
          </p:txBody>
        </p:sp>
      </p:grpSp>
      <p:grpSp>
        <p:nvGrpSpPr>
          <p:cNvPr id="12" name="Grupo 11"/>
          <p:cNvGrpSpPr/>
          <p:nvPr/>
        </p:nvGrpSpPr>
        <p:grpSpPr>
          <a:xfrm>
            <a:off x="4238581" y="4627195"/>
            <a:ext cx="3616065" cy="765914"/>
            <a:chOff x="3504947" y="4415396"/>
            <a:chExt cx="3616065" cy="765914"/>
          </a:xfrm>
        </p:grpSpPr>
        <p:sp>
          <p:nvSpPr>
            <p:cNvPr id="19" name="Rectángulo redondeado 18"/>
            <p:cNvSpPr/>
            <p:nvPr/>
          </p:nvSpPr>
          <p:spPr>
            <a:xfrm>
              <a:off x="3504947" y="4415396"/>
              <a:ext cx="3616065" cy="765914"/>
            </a:xfrm>
            <a:prstGeom prst="roundRect">
              <a:avLst>
                <a:gd name="adj" fmla="val 10000"/>
              </a:avLst>
            </a:prstGeom>
          </p:spPr>
          <p:style>
            <a:lnRef idx="0">
              <a:schemeClr val="accent1"/>
            </a:lnRef>
            <a:fillRef idx="3">
              <a:schemeClr val="accent1"/>
            </a:fillRef>
            <a:effectRef idx="3">
              <a:schemeClr val="accent1"/>
            </a:effectRef>
            <a:fontRef idx="minor">
              <a:schemeClr val="lt1"/>
            </a:fontRef>
          </p:style>
        </p:sp>
        <p:sp>
          <p:nvSpPr>
            <p:cNvPr id="20" name="Rectángulo 19"/>
            <p:cNvSpPr/>
            <p:nvPr/>
          </p:nvSpPr>
          <p:spPr>
            <a:xfrm>
              <a:off x="3527380" y="4437829"/>
              <a:ext cx="3571199" cy="721048"/>
            </a:xfrm>
            <a:prstGeom prst="rect">
              <a:avLst/>
            </a:prstGeom>
          </p:spPr>
          <p:style>
            <a:lnRef idx="0">
              <a:schemeClr val="accent1"/>
            </a:lnRef>
            <a:fillRef idx="3">
              <a:schemeClr val="accent1"/>
            </a:fillRef>
            <a:effectRef idx="3">
              <a:schemeClr val="accent1"/>
            </a:effectRef>
            <a:fontRef idx="minor">
              <a:schemeClr val="lt1"/>
            </a:fontRef>
          </p:style>
          <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PE" sz="1050" b="0" kern="1200" cap="none"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PROPUESTA DE SOLUCION</a:t>
              </a:r>
            </a:p>
            <a:p>
              <a:pPr lvl="0" algn="ctr" defTabSz="355600">
                <a:lnSpc>
                  <a:spcPct val="90000"/>
                </a:lnSpc>
                <a:spcBef>
                  <a:spcPct val="0"/>
                </a:spcBef>
                <a:spcAft>
                  <a:spcPct val="35000"/>
                </a:spcAft>
              </a:pPr>
              <a:r>
                <a:rPr lang="es-PE" sz="1050" b="0" kern="1200" cap="none"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 ANALIZARAN PROPUESTAS DE SOLUCION AL PROBLEMA, TOMANDO EN CUENTA LOS RESULTADOS DE LOS FACTORES DE PARTICIPACION DE LAS LINEAS Y LAS CURVAS PV  Y QV </a:t>
              </a:r>
            </a:p>
          </p:txBody>
        </p:sp>
      </p:grpSp>
      <p:grpSp>
        <p:nvGrpSpPr>
          <p:cNvPr id="13" name="Grupo 12"/>
          <p:cNvGrpSpPr/>
          <p:nvPr/>
        </p:nvGrpSpPr>
        <p:grpSpPr>
          <a:xfrm>
            <a:off x="5874283" y="5440979"/>
            <a:ext cx="344661" cy="287217"/>
            <a:chOff x="5140649" y="5229180"/>
            <a:chExt cx="344661" cy="287217"/>
          </a:xfrm>
        </p:grpSpPr>
        <p:sp>
          <p:nvSpPr>
            <p:cNvPr id="17" name="Flecha derecha 16"/>
            <p:cNvSpPr/>
            <p:nvPr/>
          </p:nvSpPr>
          <p:spPr>
            <a:xfrm rot="5400000">
              <a:off x="5169371" y="5200458"/>
              <a:ext cx="287217" cy="344661"/>
            </a:xfrm>
            <a:prstGeom prst="rightArrow">
              <a:avLst>
                <a:gd name="adj1" fmla="val 60000"/>
                <a:gd name="adj2" fmla="val 50000"/>
              </a:avLst>
            </a:prstGeom>
          </p:spPr>
          <p:style>
            <a:lnRef idx="0">
              <a:schemeClr val="accent1"/>
            </a:lnRef>
            <a:fillRef idx="3">
              <a:schemeClr val="accent1"/>
            </a:fillRef>
            <a:effectRef idx="3">
              <a:schemeClr val="accent1"/>
            </a:effectRef>
            <a:fontRef idx="minor">
              <a:schemeClr val="lt1"/>
            </a:fontRef>
          </p:style>
        </p:sp>
        <p:sp>
          <p:nvSpPr>
            <p:cNvPr id="18" name="Flecha derecha 22"/>
            <p:cNvSpPr/>
            <p:nvPr/>
          </p:nvSpPr>
          <p:spPr>
            <a:xfrm>
              <a:off x="5209582" y="5229180"/>
              <a:ext cx="206797" cy="201052"/>
            </a:xfrm>
            <a:prstGeom prst="rect">
              <a:avLst/>
            </a:prstGeom>
          </p:spPr>
          <p:style>
            <a:lnRef idx="0">
              <a:schemeClr val="accent1"/>
            </a:lnRef>
            <a:fillRef idx="3">
              <a:schemeClr val="accent1"/>
            </a:fillRef>
            <a:effectRef idx="3">
              <a:schemeClr val="accent1"/>
            </a:effectRef>
            <a:fontRef idx="minor">
              <a:schemeClr val="lt1"/>
            </a:fontRef>
          </p:style>
          <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s-PE" sz="600" b="0" kern="1200" cap="none" spc="0">
                <a:ln w="0"/>
                <a:solidFill>
                  <a:schemeClr val="tx1"/>
                </a:solidFill>
                <a:effectLst>
                  <a:outerShdw blurRad="38100" dist="19050" dir="2700000" algn="tl" rotWithShape="0">
                    <a:schemeClr val="dk1">
                      <a:alpha val="40000"/>
                    </a:schemeClr>
                  </a:outerShdw>
                </a:effectLst>
              </a:endParaRPr>
            </a:p>
          </p:txBody>
        </p:sp>
      </p:grpSp>
      <p:sp>
        <p:nvSpPr>
          <p:cNvPr id="16" name="Rectángulo 15"/>
          <p:cNvSpPr/>
          <p:nvPr/>
        </p:nvSpPr>
        <p:spPr>
          <a:xfrm>
            <a:off x="3957488" y="5689901"/>
            <a:ext cx="4096296" cy="1129804"/>
          </a:xfrm>
          <a:prstGeom prst="rect">
            <a:avLst/>
          </a:prstGeom>
        </p:spPr>
        <p:style>
          <a:lnRef idx="0">
            <a:schemeClr val="accent1"/>
          </a:lnRef>
          <a:fillRef idx="3">
            <a:schemeClr val="accent1"/>
          </a:fillRef>
          <a:effectRef idx="3">
            <a:schemeClr val="accent1"/>
          </a:effectRef>
          <a:fontRef idx="minor">
            <a:schemeClr val="lt1"/>
          </a:fontRef>
        </p:style>
        <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PE" sz="1050" b="0" kern="1200" cap="none"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SELECCION DE LA ALTERNATIVA MAS ADECUADA</a:t>
            </a:r>
          </a:p>
          <a:p>
            <a:pPr lvl="0" algn="ctr" defTabSz="355600">
              <a:lnSpc>
                <a:spcPct val="90000"/>
              </a:lnSpc>
              <a:spcBef>
                <a:spcPct val="0"/>
              </a:spcBef>
              <a:spcAft>
                <a:spcPct val="35000"/>
              </a:spcAft>
            </a:pPr>
            <a:r>
              <a:rPr lang="es-PE" sz="1050" b="0" kern="1200" cap="none"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 REALIAZA EL ANALISIS MODAL, Y SE OBTIENEN LAS CURVAS PV PARA LAS ALTERNATIVAS SELECCIONADAS,</a:t>
            </a:r>
          </a:p>
          <a:p>
            <a:pPr lvl="0" algn="ctr" defTabSz="355600">
              <a:lnSpc>
                <a:spcPct val="90000"/>
              </a:lnSpc>
              <a:spcBef>
                <a:spcPct val="0"/>
              </a:spcBef>
              <a:spcAft>
                <a:spcPct val="35000"/>
              </a:spcAft>
            </a:pPr>
            <a:r>
              <a:rPr lang="es-PE" sz="1050" b="0" kern="1200" cap="none"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 SELECCIONARA LA ALTERNATIVA MAS ADECUADA</a:t>
            </a:r>
          </a:p>
        </p:txBody>
      </p:sp>
      <p:sp>
        <p:nvSpPr>
          <p:cNvPr id="37" name="Título 1"/>
          <p:cNvSpPr>
            <a:spLocks noGrp="1"/>
          </p:cNvSpPr>
          <p:nvPr>
            <p:ph type="title"/>
          </p:nvPr>
        </p:nvSpPr>
        <p:spPr>
          <a:xfrm>
            <a:off x="328576" y="424166"/>
            <a:ext cx="3628912" cy="1927718"/>
          </a:xfrm>
        </p:spPr>
        <p:txBody>
          <a:bodyPr>
            <a:normAutofit/>
          </a:bodyPr>
          <a:lstStyle/>
          <a:p>
            <a:r>
              <a:rPr lang="es-PE" dirty="0"/>
              <a:t>ANALISIS DE ESTABILIDAD DE TENSION</a:t>
            </a:r>
          </a:p>
        </p:txBody>
      </p:sp>
    </p:spTree>
    <p:extLst>
      <p:ext uri="{BB962C8B-B14F-4D97-AF65-F5344CB8AC3E}">
        <p14:creationId xmlns:p14="http://schemas.microsoft.com/office/powerpoint/2010/main" val="2767492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ítulo 1"/>
              <p:cNvSpPr>
                <a:spLocks noGrp="1"/>
              </p:cNvSpPr>
              <p:nvPr>
                <p:ph type="title"/>
              </p:nvPr>
            </p:nvSpPr>
            <p:spPr/>
            <p:txBody>
              <a:bodyPr/>
              <a:lstStyle/>
              <a:p>
                <a:pPr/>
                <a14:m>
                  <m:oMathPara xmlns:m="http://schemas.openxmlformats.org/officeDocument/2006/math">
                    <m:oMathParaPr>
                      <m:jc m:val="centerGroup"/>
                    </m:oMathParaPr>
                    <m:oMath xmlns:m="http://schemas.openxmlformats.org/officeDocument/2006/math">
                      <m:sSub>
                        <m:sSubPr>
                          <m:ctrlPr>
                            <a:rPr lang="es-PE" b="1" i="1">
                              <a:latin typeface="Cambria Math" panose="02040503050406030204" pitchFamily="18" charset="0"/>
                            </a:rPr>
                          </m:ctrlPr>
                        </m:sSubPr>
                        <m:e>
                          <m:r>
                            <a:rPr lang="es-ES_tradnl" b="1" i="1">
                              <a:latin typeface="Cambria Math" panose="02040503050406030204" pitchFamily="18" charset="0"/>
                            </a:rPr>
                            <m:t>𝝏𝝂</m:t>
                          </m:r>
                        </m:e>
                        <m:sub>
                          <m:r>
                            <a:rPr lang="es-ES_tradnl" b="1" i="1">
                              <a:latin typeface="Cambria Math" panose="02040503050406030204" pitchFamily="18" charset="0"/>
                            </a:rPr>
                            <m:t>𝒊</m:t>
                          </m:r>
                        </m:sub>
                      </m:sSub>
                      <m:r>
                        <a:rPr lang="es-ES_tradnl" b="1" i="1">
                          <a:latin typeface="Cambria Math" panose="02040503050406030204" pitchFamily="18" charset="0"/>
                        </a:rPr>
                        <m:t>=</m:t>
                      </m:r>
                      <m:sSub>
                        <m:sSubPr>
                          <m:ctrlPr>
                            <a:rPr lang="es-PE" b="1" i="1">
                              <a:latin typeface="Cambria Math" panose="02040503050406030204" pitchFamily="18" charset="0"/>
                            </a:rPr>
                          </m:ctrlPr>
                        </m:sSubPr>
                        <m:e>
                          <m:r>
                            <a:rPr lang="es-ES_tradnl" b="1" i="1">
                              <a:latin typeface="Cambria Math" panose="02040503050406030204" pitchFamily="18" charset="0"/>
                            </a:rPr>
                            <m:t>𝝀</m:t>
                          </m:r>
                        </m:e>
                        <m:sub>
                          <m:r>
                            <a:rPr lang="es-ES_tradnl" b="1" i="1">
                              <a:latin typeface="Cambria Math" panose="02040503050406030204" pitchFamily="18" charset="0"/>
                            </a:rPr>
                            <m:t>𝒊</m:t>
                          </m:r>
                        </m:sub>
                      </m:sSub>
                      <m:sSub>
                        <m:sSubPr>
                          <m:ctrlPr>
                            <a:rPr lang="es-PE" b="1" i="1">
                              <a:latin typeface="Cambria Math" panose="02040503050406030204" pitchFamily="18" charset="0"/>
                            </a:rPr>
                          </m:ctrlPr>
                        </m:sSubPr>
                        <m:e>
                          <m:r>
                            <a:rPr lang="es-ES_tradnl" b="1" i="1">
                              <a:latin typeface="Cambria Math" panose="02040503050406030204" pitchFamily="18" charset="0"/>
                            </a:rPr>
                            <m:t>𝝏</m:t>
                          </m:r>
                          <m:r>
                            <a:rPr lang="es-ES_tradnl" b="1" i="1">
                              <a:latin typeface="Cambria Math" panose="02040503050406030204" pitchFamily="18" charset="0"/>
                            </a:rPr>
                            <m:t>𝒒</m:t>
                          </m:r>
                        </m:e>
                        <m:sub>
                          <m:r>
                            <a:rPr lang="es-ES_tradnl" b="1" i="1">
                              <a:latin typeface="Cambria Math" panose="02040503050406030204" pitchFamily="18" charset="0"/>
                            </a:rPr>
                            <m:t>𝒊</m:t>
                          </m:r>
                        </m:sub>
                      </m:sSub>
                    </m:oMath>
                  </m:oMathPara>
                </a14:m>
                <a:endParaRPr lang="es-PE" dirty="0"/>
              </a:p>
            </p:txBody>
          </p:sp>
        </mc:Choice>
        <mc:Fallback xmlns="">
          <p:sp>
            <p:nvSpPr>
              <p:cNvPr id="2" name="Título 1"/>
              <p:cNvSpPr>
                <a:spLocks noGrp="1" noRot="1" noChangeAspect="1" noMove="1" noResize="1" noEditPoints="1" noAdjustHandles="1" noChangeArrowheads="1" noChangeShapeType="1" noTextEdit="1"/>
              </p:cNvSpPr>
              <p:nvPr>
                <p:ph type="title"/>
              </p:nvPr>
            </p:nvSpPr>
            <p:spPr>
              <a:blipFill rotWithShape="0">
                <a:blip r:embed="rId2"/>
                <a:stretch>
                  <a:fillRect/>
                </a:stretch>
              </a:blipFill>
            </p:spPr>
            <p:txBody>
              <a:bodyPr/>
              <a:lstStyle/>
              <a:p>
                <a:r>
                  <a:rPr lang="es-PE">
                    <a:noFill/>
                  </a:rPr>
                  <a:t> </a:t>
                </a:r>
              </a:p>
            </p:txBody>
          </p:sp>
        </mc:Fallback>
      </mc:AlternateContent>
      <p:graphicFrame>
        <p:nvGraphicFramePr>
          <p:cNvPr id="4" name="Marcador de contenido 3"/>
          <p:cNvGraphicFramePr>
            <a:graphicFrameLocks noGrp="1"/>
          </p:cNvGraphicFramePr>
          <p:nvPr>
            <p:ph idx="1"/>
            <p:extLst>
              <p:ext uri="{D42A27DB-BD31-4B8C-83A1-F6EECF244321}">
                <p14:modId xmlns:p14="http://schemas.microsoft.com/office/powerpoint/2010/main" val="4230249615"/>
              </p:ext>
            </p:extLst>
          </p:nvPr>
        </p:nvGraphicFramePr>
        <p:xfrm>
          <a:off x="1478891" y="1691322"/>
          <a:ext cx="9435544" cy="3734518"/>
        </p:xfrm>
        <a:graphic>
          <a:graphicData uri="http://schemas.openxmlformats.org/drawingml/2006/table">
            <a:tbl>
              <a:tblPr firstRow="1" firstCol="1" bandRow="1">
                <a:tableStyleId>{5C22544A-7EE6-4342-B048-85BDC9FD1C3A}</a:tableStyleId>
              </a:tblPr>
              <a:tblGrid>
                <a:gridCol w="2789151"/>
                <a:gridCol w="3351303"/>
                <a:gridCol w="3295090"/>
              </a:tblGrid>
              <a:tr h="700746">
                <a:tc>
                  <a:txBody>
                    <a:bodyPr/>
                    <a:lstStyle/>
                    <a:p>
                      <a:pPr algn="ctr">
                        <a:lnSpc>
                          <a:spcPct val="115000"/>
                        </a:lnSpc>
                        <a:spcAft>
                          <a:spcPts val="0"/>
                        </a:spcAft>
                      </a:pPr>
                      <a:r>
                        <a:rPr lang="es-PE" sz="2800">
                          <a:effectLst/>
                        </a:rPr>
                        <a:t>Ramas</a:t>
                      </a:r>
                      <a:endParaRPr lang="es-PE"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s-PE" sz="2800">
                          <a:effectLst/>
                        </a:rPr>
                        <a:t>Media demanda</a:t>
                      </a:r>
                      <a:endParaRPr lang="es-PE"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s-PE" sz="2800">
                          <a:effectLst/>
                        </a:rPr>
                        <a:t>Máxima demanda</a:t>
                      </a:r>
                      <a:endParaRPr lang="es-PE"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765787">
                <a:tc>
                  <a:txBody>
                    <a:bodyPr/>
                    <a:lstStyle/>
                    <a:p>
                      <a:pPr algn="ctr">
                        <a:lnSpc>
                          <a:spcPct val="115000"/>
                        </a:lnSpc>
                        <a:spcAft>
                          <a:spcPts val="0"/>
                        </a:spcAft>
                      </a:pPr>
                      <a:r>
                        <a:rPr lang="es-PE" sz="3200">
                          <a:effectLst/>
                        </a:rPr>
                        <a:t>λ</a:t>
                      </a:r>
                      <a:r>
                        <a:rPr lang="es-ES_tradnl" sz="3200" baseline="-25000">
                          <a:effectLst/>
                        </a:rPr>
                        <a:t>1</a:t>
                      </a:r>
                      <a:endParaRPr lang="es-PE"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indent="-90805" algn="ctr">
                        <a:lnSpc>
                          <a:spcPct val="115000"/>
                        </a:lnSpc>
                        <a:spcAft>
                          <a:spcPts val="0"/>
                        </a:spcAft>
                      </a:pPr>
                      <a:r>
                        <a:rPr lang="es-PE" sz="2800">
                          <a:effectLst/>
                        </a:rPr>
                        <a:t>0.07589</a:t>
                      </a:r>
                      <a:endParaRPr lang="es-PE"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s-PE" sz="2800">
                          <a:effectLst/>
                        </a:rPr>
                        <a:t>0.0803</a:t>
                      </a:r>
                      <a:endParaRPr lang="es-PE"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r>
              <a:tr h="765787">
                <a:tc>
                  <a:txBody>
                    <a:bodyPr/>
                    <a:lstStyle/>
                    <a:p>
                      <a:pPr algn="ctr">
                        <a:lnSpc>
                          <a:spcPct val="115000"/>
                        </a:lnSpc>
                        <a:spcAft>
                          <a:spcPts val="0"/>
                        </a:spcAft>
                      </a:pPr>
                      <a:r>
                        <a:rPr lang="es-PE" sz="3200">
                          <a:effectLst/>
                        </a:rPr>
                        <a:t>λ</a:t>
                      </a:r>
                      <a:r>
                        <a:rPr lang="es-ES_tradnl" sz="3200" baseline="-25000">
                          <a:effectLst/>
                        </a:rPr>
                        <a:t> 2</a:t>
                      </a:r>
                      <a:endParaRPr lang="es-PE"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es-PE" sz="2800">
                          <a:effectLst/>
                        </a:rPr>
                        <a:t>0.03997</a:t>
                      </a:r>
                      <a:endParaRPr lang="es-PE"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s-PE" sz="2800">
                          <a:effectLst/>
                        </a:rPr>
                        <a:t>0.03997</a:t>
                      </a:r>
                      <a:endParaRPr lang="es-PE"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r>
              <a:tr h="736411">
                <a:tc>
                  <a:txBody>
                    <a:bodyPr/>
                    <a:lstStyle/>
                    <a:p>
                      <a:pPr algn="ctr">
                        <a:lnSpc>
                          <a:spcPct val="115000"/>
                        </a:lnSpc>
                        <a:spcAft>
                          <a:spcPts val="0"/>
                        </a:spcAft>
                      </a:pPr>
                      <a:r>
                        <a:rPr lang="es-PE" sz="3200">
                          <a:effectLst/>
                        </a:rPr>
                        <a:t>λ</a:t>
                      </a:r>
                      <a:r>
                        <a:rPr lang="es-ES_tradnl" sz="3200" baseline="-25000">
                          <a:effectLst/>
                        </a:rPr>
                        <a:t> 3</a:t>
                      </a:r>
                      <a:endParaRPr lang="es-PE"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es-PE" sz="2800">
                          <a:effectLst/>
                        </a:rPr>
                        <a:t>0.03365</a:t>
                      </a:r>
                      <a:endParaRPr lang="es-PE"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s-PE" sz="2800">
                          <a:effectLst/>
                        </a:rPr>
                        <a:t>0.03498</a:t>
                      </a:r>
                      <a:endParaRPr lang="es-PE"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r>
              <a:tr h="765787">
                <a:tc>
                  <a:txBody>
                    <a:bodyPr/>
                    <a:lstStyle/>
                    <a:p>
                      <a:pPr algn="ctr">
                        <a:lnSpc>
                          <a:spcPct val="115000"/>
                        </a:lnSpc>
                        <a:spcAft>
                          <a:spcPts val="0"/>
                        </a:spcAft>
                      </a:pPr>
                      <a:r>
                        <a:rPr lang="es-PE" sz="3200">
                          <a:effectLst/>
                        </a:rPr>
                        <a:t>λ</a:t>
                      </a:r>
                      <a:r>
                        <a:rPr lang="es-ES_tradnl" sz="3200" baseline="-25000">
                          <a:effectLst/>
                        </a:rPr>
                        <a:t> 4</a:t>
                      </a:r>
                      <a:endParaRPr lang="es-PE"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es-PE" sz="2800" dirty="0">
                          <a:effectLst/>
                        </a:rPr>
                        <a:t>0.01884</a:t>
                      </a:r>
                      <a:endParaRPr lang="es-PE"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s-PE" sz="2800" dirty="0">
                          <a:effectLst/>
                        </a:rPr>
                        <a:t>0.01868</a:t>
                      </a:r>
                      <a:endParaRPr lang="es-PE"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41623588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1546974379"/>
              </p:ext>
            </p:extLst>
          </p:nvPr>
        </p:nvGraphicFramePr>
        <p:xfrm>
          <a:off x="281213" y="249786"/>
          <a:ext cx="11216271" cy="60528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14256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1455274094"/>
              </p:ext>
            </p:extLst>
          </p:nvPr>
        </p:nvGraphicFramePr>
        <p:xfrm>
          <a:off x="159565" y="202868"/>
          <a:ext cx="11412637" cy="60180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117664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1658631298"/>
              </p:ext>
            </p:extLst>
          </p:nvPr>
        </p:nvGraphicFramePr>
        <p:xfrm>
          <a:off x="599622" y="359436"/>
          <a:ext cx="10799582" cy="59023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203091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a:blip r:embed="rId2">
            <a:extLst>
              <a:ext uri="{28A0092B-C50C-407E-A947-70E740481C1C}">
                <a14:useLocalDpi xmlns:a14="http://schemas.microsoft.com/office/drawing/2010/main" val="0"/>
              </a:ext>
            </a:extLst>
          </a:blip>
          <a:stretch>
            <a:fillRect/>
          </a:stretch>
        </p:blipFill>
        <p:spPr>
          <a:xfrm>
            <a:off x="285750" y="24113"/>
            <a:ext cx="11707586" cy="6696818"/>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2" name="Elipse 1"/>
          <p:cNvSpPr/>
          <p:nvPr/>
        </p:nvSpPr>
        <p:spPr>
          <a:xfrm>
            <a:off x="4838216" y="2835796"/>
            <a:ext cx="2095019" cy="914401"/>
          </a:xfrm>
          <a:prstGeom prst="ellipse">
            <a:avLst/>
          </a:prstGeom>
          <a:solidFill>
            <a:schemeClr val="tx1">
              <a:lumMod val="95000"/>
              <a:lumOff val="5000"/>
              <a:alpha val="38039"/>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5" name="Elipse 4"/>
          <p:cNvSpPr/>
          <p:nvPr/>
        </p:nvSpPr>
        <p:spPr>
          <a:xfrm>
            <a:off x="7629644" y="4319285"/>
            <a:ext cx="1329161" cy="2139388"/>
          </a:xfrm>
          <a:prstGeom prst="ellipse">
            <a:avLst/>
          </a:prstGeom>
          <a:solidFill>
            <a:schemeClr val="tx1">
              <a:lumMod val="95000"/>
              <a:lumOff val="5000"/>
              <a:alpha val="38039"/>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6" name="Elipse 5"/>
          <p:cNvSpPr/>
          <p:nvPr/>
        </p:nvSpPr>
        <p:spPr>
          <a:xfrm>
            <a:off x="10089282" y="3863049"/>
            <a:ext cx="773576" cy="1377388"/>
          </a:xfrm>
          <a:prstGeom prst="ellipse">
            <a:avLst/>
          </a:prstGeom>
          <a:solidFill>
            <a:schemeClr val="tx1">
              <a:lumMod val="95000"/>
              <a:lumOff val="5000"/>
              <a:alpha val="38039"/>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 name="Elipse 6"/>
          <p:cNvSpPr/>
          <p:nvPr/>
        </p:nvSpPr>
        <p:spPr>
          <a:xfrm>
            <a:off x="10190569" y="5240437"/>
            <a:ext cx="571003" cy="824697"/>
          </a:xfrm>
          <a:prstGeom prst="ellipse">
            <a:avLst/>
          </a:prstGeom>
          <a:solidFill>
            <a:schemeClr val="tx1">
              <a:lumMod val="95000"/>
              <a:lumOff val="5000"/>
              <a:alpha val="38039"/>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0" name="Forma libre 9"/>
          <p:cNvSpPr/>
          <p:nvPr/>
        </p:nvSpPr>
        <p:spPr>
          <a:xfrm>
            <a:off x="5576113" y="3750197"/>
            <a:ext cx="1469984" cy="2083442"/>
          </a:xfrm>
          <a:custGeom>
            <a:avLst/>
            <a:gdLst>
              <a:gd name="connsiteX0" fmla="*/ 23149 w 1469984"/>
              <a:gd name="connsiteY0" fmla="*/ 0 h 1898248"/>
              <a:gd name="connsiteX1" fmla="*/ 0 w 1469984"/>
              <a:gd name="connsiteY1" fmla="*/ 1273215 h 1898248"/>
              <a:gd name="connsiteX2" fmla="*/ 462987 w 1469984"/>
              <a:gd name="connsiteY2" fmla="*/ 1898248 h 1898248"/>
              <a:gd name="connsiteX3" fmla="*/ 1469984 w 1469984"/>
              <a:gd name="connsiteY3" fmla="*/ 1851949 h 1898248"/>
              <a:gd name="connsiteX4" fmla="*/ 1446835 w 1469984"/>
              <a:gd name="connsiteY4" fmla="*/ 1273215 h 1898248"/>
              <a:gd name="connsiteX5" fmla="*/ 856526 w 1469984"/>
              <a:gd name="connsiteY5" fmla="*/ 1250065 h 1898248"/>
              <a:gd name="connsiteX6" fmla="*/ 555584 w 1469984"/>
              <a:gd name="connsiteY6" fmla="*/ 1030146 h 1898248"/>
              <a:gd name="connsiteX7" fmla="*/ 544010 w 1469984"/>
              <a:gd name="connsiteY7" fmla="*/ 34724 h 1898248"/>
              <a:gd name="connsiteX8" fmla="*/ 23149 w 1469984"/>
              <a:gd name="connsiteY8" fmla="*/ 0 h 1898248"/>
              <a:gd name="connsiteX0" fmla="*/ 23149 w 1469984"/>
              <a:gd name="connsiteY0" fmla="*/ 0 h 1898248"/>
              <a:gd name="connsiteX1" fmla="*/ 0 w 1469984"/>
              <a:gd name="connsiteY1" fmla="*/ 1273215 h 1898248"/>
              <a:gd name="connsiteX2" fmla="*/ 462987 w 1469984"/>
              <a:gd name="connsiteY2" fmla="*/ 1898248 h 1898248"/>
              <a:gd name="connsiteX3" fmla="*/ 1469984 w 1469984"/>
              <a:gd name="connsiteY3" fmla="*/ 1851949 h 1898248"/>
              <a:gd name="connsiteX4" fmla="*/ 1446835 w 1469984"/>
              <a:gd name="connsiteY4" fmla="*/ 1273215 h 1898248"/>
              <a:gd name="connsiteX5" fmla="*/ 856526 w 1469984"/>
              <a:gd name="connsiteY5" fmla="*/ 1250065 h 1898248"/>
              <a:gd name="connsiteX6" fmla="*/ 555584 w 1469984"/>
              <a:gd name="connsiteY6" fmla="*/ 1030146 h 1898248"/>
              <a:gd name="connsiteX7" fmla="*/ 578734 w 1469984"/>
              <a:gd name="connsiteY7" fmla="*/ 23150 h 1898248"/>
              <a:gd name="connsiteX8" fmla="*/ 23149 w 1469984"/>
              <a:gd name="connsiteY8" fmla="*/ 0 h 1898248"/>
              <a:gd name="connsiteX0" fmla="*/ 23149 w 1469984"/>
              <a:gd name="connsiteY0" fmla="*/ 23149 h 1921397"/>
              <a:gd name="connsiteX1" fmla="*/ 0 w 1469984"/>
              <a:gd name="connsiteY1" fmla="*/ 1296364 h 1921397"/>
              <a:gd name="connsiteX2" fmla="*/ 462987 w 1469984"/>
              <a:gd name="connsiteY2" fmla="*/ 1921397 h 1921397"/>
              <a:gd name="connsiteX3" fmla="*/ 1469984 w 1469984"/>
              <a:gd name="connsiteY3" fmla="*/ 1875098 h 1921397"/>
              <a:gd name="connsiteX4" fmla="*/ 1446835 w 1469984"/>
              <a:gd name="connsiteY4" fmla="*/ 1296364 h 1921397"/>
              <a:gd name="connsiteX5" fmla="*/ 856526 w 1469984"/>
              <a:gd name="connsiteY5" fmla="*/ 1273214 h 1921397"/>
              <a:gd name="connsiteX6" fmla="*/ 555584 w 1469984"/>
              <a:gd name="connsiteY6" fmla="*/ 1053295 h 1921397"/>
              <a:gd name="connsiteX7" fmla="*/ 567159 w 1469984"/>
              <a:gd name="connsiteY7" fmla="*/ 0 h 1921397"/>
              <a:gd name="connsiteX8" fmla="*/ 23149 w 1469984"/>
              <a:gd name="connsiteY8" fmla="*/ 23149 h 1921397"/>
              <a:gd name="connsiteX0" fmla="*/ 11574 w 1469984"/>
              <a:gd name="connsiteY0" fmla="*/ 0 h 2060293"/>
              <a:gd name="connsiteX1" fmla="*/ 0 w 1469984"/>
              <a:gd name="connsiteY1" fmla="*/ 1435260 h 2060293"/>
              <a:gd name="connsiteX2" fmla="*/ 462987 w 1469984"/>
              <a:gd name="connsiteY2" fmla="*/ 2060293 h 2060293"/>
              <a:gd name="connsiteX3" fmla="*/ 1469984 w 1469984"/>
              <a:gd name="connsiteY3" fmla="*/ 2013994 h 2060293"/>
              <a:gd name="connsiteX4" fmla="*/ 1446835 w 1469984"/>
              <a:gd name="connsiteY4" fmla="*/ 1435260 h 2060293"/>
              <a:gd name="connsiteX5" fmla="*/ 856526 w 1469984"/>
              <a:gd name="connsiteY5" fmla="*/ 1412110 h 2060293"/>
              <a:gd name="connsiteX6" fmla="*/ 555584 w 1469984"/>
              <a:gd name="connsiteY6" fmla="*/ 1192191 h 2060293"/>
              <a:gd name="connsiteX7" fmla="*/ 567159 w 1469984"/>
              <a:gd name="connsiteY7" fmla="*/ 138896 h 2060293"/>
              <a:gd name="connsiteX8" fmla="*/ 11574 w 1469984"/>
              <a:gd name="connsiteY8" fmla="*/ 0 h 2060293"/>
              <a:gd name="connsiteX0" fmla="*/ 11574 w 1469984"/>
              <a:gd name="connsiteY0" fmla="*/ 0 h 2060293"/>
              <a:gd name="connsiteX1" fmla="*/ 0 w 1469984"/>
              <a:gd name="connsiteY1" fmla="*/ 1435260 h 2060293"/>
              <a:gd name="connsiteX2" fmla="*/ 462987 w 1469984"/>
              <a:gd name="connsiteY2" fmla="*/ 2060293 h 2060293"/>
              <a:gd name="connsiteX3" fmla="*/ 1469984 w 1469984"/>
              <a:gd name="connsiteY3" fmla="*/ 2013994 h 2060293"/>
              <a:gd name="connsiteX4" fmla="*/ 1446835 w 1469984"/>
              <a:gd name="connsiteY4" fmla="*/ 1435260 h 2060293"/>
              <a:gd name="connsiteX5" fmla="*/ 856526 w 1469984"/>
              <a:gd name="connsiteY5" fmla="*/ 1412110 h 2060293"/>
              <a:gd name="connsiteX6" fmla="*/ 555584 w 1469984"/>
              <a:gd name="connsiteY6" fmla="*/ 1192191 h 2060293"/>
              <a:gd name="connsiteX7" fmla="*/ 532435 w 1469984"/>
              <a:gd name="connsiteY7" fmla="*/ 11575 h 2060293"/>
              <a:gd name="connsiteX8" fmla="*/ 11574 w 1469984"/>
              <a:gd name="connsiteY8" fmla="*/ 0 h 2060293"/>
              <a:gd name="connsiteX0" fmla="*/ 11574 w 1469984"/>
              <a:gd name="connsiteY0" fmla="*/ 0 h 2060293"/>
              <a:gd name="connsiteX1" fmla="*/ 0 w 1469984"/>
              <a:gd name="connsiteY1" fmla="*/ 1435260 h 2060293"/>
              <a:gd name="connsiteX2" fmla="*/ 462987 w 1469984"/>
              <a:gd name="connsiteY2" fmla="*/ 2060293 h 2060293"/>
              <a:gd name="connsiteX3" fmla="*/ 1469984 w 1469984"/>
              <a:gd name="connsiteY3" fmla="*/ 2013994 h 2060293"/>
              <a:gd name="connsiteX4" fmla="*/ 1446835 w 1469984"/>
              <a:gd name="connsiteY4" fmla="*/ 1435260 h 2060293"/>
              <a:gd name="connsiteX5" fmla="*/ 856526 w 1469984"/>
              <a:gd name="connsiteY5" fmla="*/ 1412110 h 2060293"/>
              <a:gd name="connsiteX6" fmla="*/ 555584 w 1469984"/>
              <a:gd name="connsiteY6" fmla="*/ 1192191 h 2060293"/>
              <a:gd name="connsiteX7" fmla="*/ 532435 w 1469984"/>
              <a:gd name="connsiteY7" fmla="*/ 11575 h 2060293"/>
              <a:gd name="connsiteX8" fmla="*/ 11574 w 1469984"/>
              <a:gd name="connsiteY8" fmla="*/ 0 h 2060293"/>
              <a:gd name="connsiteX0" fmla="*/ 11574 w 1469984"/>
              <a:gd name="connsiteY0" fmla="*/ 0 h 2060293"/>
              <a:gd name="connsiteX1" fmla="*/ 0 w 1469984"/>
              <a:gd name="connsiteY1" fmla="*/ 1435260 h 2060293"/>
              <a:gd name="connsiteX2" fmla="*/ 462987 w 1469984"/>
              <a:gd name="connsiteY2" fmla="*/ 2060293 h 2060293"/>
              <a:gd name="connsiteX3" fmla="*/ 1469984 w 1469984"/>
              <a:gd name="connsiteY3" fmla="*/ 2013994 h 2060293"/>
              <a:gd name="connsiteX4" fmla="*/ 1446835 w 1469984"/>
              <a:gd name="connsiteY4" fmla="*/ 1435260 h 2060293"/>
              <a:gd name="connsiteX5" fmla="*/ 821802 w 1469984"/>
              <a:gd name="connsiteY5" fmla="*/ 1469983 h 2060293"/>
              <a:gd name="connsiteX6" fmla="*/ 555584 w 1469984"/>
              <a:gd name="connsiteY6" fmla="*/ 1192191 h 2060293"/>
              <a:gd name="connsiteX7" fmla="*/ 532435 w 1469984"/>
              <a:gd name="connsiteY7" fmla="*/ 11575 h 2060293"/>
              <a:gd name="connsiteX8" fmla="*/ 11574 w 1469984"/>
              <a:gd name="connsiteY8" fmla="*/ 0 h 2060293"/>
              <a:gd name="connsiteX0" fmla="*/ 11574 w 1469984"/>
              <a:gd name="connsiteY0" fmla="*/ 0 h 2060293"/>
              <a:gd name="connsiteX1" fmla="*/ 0 w 1469984"/>
              <a:gd name="connsiteY1" fmla="*/ 1435260 h 2060293"/>
              <a:gd name="connsiteX2" fmla="*/ 462987 w 1469984"/>
              <a:gd name="connsiteY2" fmla="*/ 2060293 h 2060293"/>
              <a:gd name="connsiteX3" fmla="*/ 1469984 w 1469984"/>
              <a:gd name="connsiteY3" fmla="*/ 2013994 h 2060293"/>
              <a:gd name="connsiteX4" fmla="*/ 1446835 w 1469984"/>
              <a:gd name="connsiteY4" fmla="*/ 1435260 h 2060293"/>
              <a:gd name="connsiteX5" fmla="*/ 868101 w 1469984"/>
              <a:gd name="connsiteY5" fmla="*/ 1435258 h 2060293"/>
              <a:gd name="connsiteX6" fmla="*/ 555584 w 1469984"/>
              <a:gd name="connsiteY6" fmla="*/ 1192191 h 2060293"/>
              <a:gd name="connsiteX7" fmla="*/ 532435 w 1469984"/>
              <a:gd name="connsiteY7" fmla="*/ 11575 h 2060293"/>
              <a:gd name="connsiteX8" fmla="*/ 11574 w 1469984"/>
              <a:gd name="connsiteY8" fmla="*/ 0 h 2060293"/>
              <a:gd name="connsiteX0" fmla="*/ 11574 w 1469984"/>
              <a:gd name="connsiteY0" fmla="*/ 0 h 2083442"/>
              <a:gd name="connsiteX1" fmla="*/ 0 w 1469984"/>
              <a:gd name="connsiteY1" fmla="*/ 1435260 h 2083442"/>
              <a:gd name="connsiteX2" fmla="*/ 462987 w 1469984"/>
              <a:gd name="connsiteY2" fmla="*/ 2060293 h 2083442"/>
              <a:gd name="connsiteX3" fmla="*/ 1469984 w 1469984"/>
              <a:gd name="connsiteY3" fmla="*/ 2083442 h 2083442"/>
              <a:gd name="connsiteX4" fmla="*/ 1446835 w 1469984"/>
              <a:gd name="connsiteY4" fmla="*/ 1435260 h 2083442"/>
              <a:gd name="connsiteX5" fmla="*/ 868101 w 1469984"/>
              <a:gd name="connsiteY5" fmla="*/ 1435258 h 2083442"/>
              <a:gd name="connsiteX6" fmla="*/ 555584 w 1469984"/>
              <a:gd name="connsiteY6" fmla="*/ 1192191 h 2083442"/>
              <a:gd name="connsiteX7" fmla="*/ 532435 w 1469984"/>
              <a:gd name="connsiteY7" fmla="*/ 11575 h 2083442"/>
              <a:gd name="connsiteX8" fmla="*/ 11574 w 1469984"/>
              <a:gd name="connsiteY8" fmla="*/ 0 h 2083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9984" h="2083442">
                <a:moveTo>
                  <a:pt x="11574" y="0"/>
                </a:moveTo>
                <a:lnTo>
                  <a:pt x="0" y="1435260"/>
                </a:lnTo>
                <a:lnTo>
                  <a:pt x="462987" y="2060293"/>
                </a:lnTo>
                <a:lnTo>
                  <a:pt x="1469984" y="2083442"/>
                </a:lnTo>
                <a:lnTo>
                  <a:pt x="1446835" y="1435260"/>
                </a:lnTo>
                <a:lnTo>
                  <a:pt x="868101" y="1435258"/>
                </a:lnTo>
                <a:lnTo>
                  <a:pt x="555584" y="1192191"/>
                </a:lnTo>
                <a:lnTo>
                  <a:pt x="532435" y="11575"/>
                </a:lnTo>
                <a:lnTo>
                  <a:pt x="11574" y="0"/>
                </a:lnTo>
                <a:close/>
              </a:path>
            </a:pathLst>
          </a:custGeom>
          <a:solidFill>
            <a:srgbClr val="5F5F5F">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8" name="Imagen 7"/>
          <p:cNvPicPr/>
          <p:nvPr/>
        </p:nvPicPr>
        <p:blipFill>
          <a:blip r:embed="rId3"/>
          <a:stretch>
            <a:fillRect/>
          </a:stretch>
        </p:blipFill>
        <p:spPr>
          <a:xfrm>
            <a:off x="5916984" y="3499804"/>
            <a:ext cx="5113511" cy="3137663"/>
          </a:xfrm>
          <a:prstGeom prst="rect">
            <a:avLst/>
          </a:prstGeom>
          <a:ln w="12700">
            <a:solidFill>
              <a:schemeClr val="tx1"/>
            </a:solidFill>
          </a:ln>
        </p:spPr>
      </p:pic>
      <p:pic>
        <p:nvPicPr>
          <p:cNvPr id="9" name="Imagen 8"/>
          <p:cNvPicPr/>
          <p:nvPr/>
        </p:nvPicPr>
        <p:blipFill>
          <a:blip r:embed="rId4"/>
          <a:stretch>
            <a:fillRect/>
          </a:stretch>
        </p:blipFill>
        <p:spPr>
          <a:xfrm>
            <a:off x="6025243" y="191656"/>
            <a:ext cx="5032056" cy="3320651"/>
          </a:xfrm>
          <a:prstGeom prst="rect">
            <a:avLst/>
          </a:prstGeom>
          <a:ln w="6350">
            <a:solidFill>
              <a:schemeClr val="tx1"/>
            </a:solidFill>
          </a:ln>
        </p:spPr>
      </p:pic>
      <p:pic>
        <p:nvPicPr>
          <p:cNvPr id="11" name="Imagen 10"/>
          <p:cNvPicPr/>
          <p:nvPr/>
        </p:nvPicPr>
        <p:blipFill rotWithShape="1">
          <a:blip r:embed="rId5"/>
          <a:srcRect r="1255"/>
          <a:stretch/>
        </p:blipFill>
        <p:spPr bwMode="auto">
          <a:xfrm>
            <a:off x="574345" y="3499804"/>
            <a:ext cx="4699783" cy="3255126"/>
          </a:xfrm>
          <a:prstGeom prst="rect">
            <a:avLst/>
          </a:prstGeom>
          <a:ln w="6350"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12" name="Imagen 11"/>
          <p:cNvPicPr/>
          <p:nvPr/>
        </p:nvPicPr>
        <p:blipFill>
          <a:blip r:embed="rId6"/>
          <a:stretch>
            <a:fillRect/>
          </a:stretch>
        </p:blipFill>
        <p:spPr>
          <a:xfrm>
            <a:off x="574345" y="191656"/>
            <a:ext cx="4758117" cy="3287611"/>
          </a:xfrm>
          <a:prstGeom prst="rect">
            <a:avLst/>
          </a:prstGeom>
        </p:spPr>
      </p:pic>
    </p:spTree>
    <p:extLst>
      <p:ext uri="{BB962C8B-B14F-4D97-AF65-F5344CB8AC3E}">
        <p14:creationId xmlns:p14="http://schemas.microsoft.com/office/powerpoint/2010/main" val="23626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a:blip r:embed="rId2"/>
          <a:stretch>
            <a:fillRect/>
          </a:stretch>
        </p:blipFill>
        <p:spPr>
          <a:xfrm>
            <a:off x="7052185" y="208958"/>
            <a:ext cx="4636770" cy="2946365"/>
          </a:xfrm>
          <a:prstGeom prst="rect">
            <a:avLst/>
          </a:prstGeom>
          <a:ln w="12700">
            <a:solidFill>
              <a:schemeClr val="tx1"/>
            </a:solidFill>
          </a:ln>
        </p:spPr>
      </p:pic>
      <p:sp>
        <p:nvSpPr>
          <p:cNvPr id="6" name="CuadroTexto 5"/>
          <p:cNvSpPr txBox="1"/>
          <p:nvPr/>
        </p:nvSpPr>
        <p:spPr>
          <a:xfrm>
            <a:off x="7705859" y="1832019"/>
            <a:ext cx="1764406" cy="646331"/>
          </a:xfrm>
          <a:prstGeom prst="rect">
            <a:avLst/>
          </a:prstGeom>
          <a:solidFill>
            <a:srgbClr val="0070C0"/>
          </a:solidFill>
        </p:spPr>
        <p:txBody>
          <a:bodyPr wrap="square" rtlCol="0">
            <a:spAutoFit/>
          </a:bodyPr>
          <a:lstStyle/>
          <a:p>
            <a:r>
              <a:rPr lang="es-ES" dirty="0" smtClean="0"/>
              <a:t>Santa Rosa Barra A</a:t>
            </a:r>
            <a:endParaRPr lang="es-ES" dirty="0"/>
          </a:p>
        </p:txBody>
      </p:sp>
      <p:pic>
        <p:nvPicPr>
          <p:cNvPr id="7" name="Imagen 6"/>
          <p:cNvPicPr/>
          <p:nvPr/>
        </p:nvPicPr>
        <p:blipFill>
          <a:blip r:embed="rId3"/>
          <a:stretch>
            <a:fillRect/>
          </a:stretch>
        </p:blipFill>
        <p:spPr>
          <a:xfrm>
            <a:off x="7052185" y="3347755"/>
            <a:ext cx="4636770" cy="3101340"/>
          </a:xfrm>
          <a:prstGeom prst="rect">
            <a:avLst/>
          </a:prstGeom>
          <a:ln w="6350">
            <a:solidFill>
              <a:schemeClr val="tx1"/>
            </a:solidFill>
          </a:ln>
        </p:spPr>
      </p:pic>
      <p:sp>
        <p:nvSpPr>
          <p:cNvPr id="8" name="CuadroTexto 7"/>
          <p:cNvSpPr txBox="1"/>
          <p:nvPr/>
        </p:nvSpPr>
        <p:spPr>
          <a:xfrm>
            <a:off x="7705859" y="5088228"/>
            <a:ext cx="1764406" cy="646331"/>
          </a:xfrm>
          <a:prstGeom prst="rect">
            <a:avLst/>
          </a:prstGeom>
          <a:solidFill>
            <a:srgbClr val="0070C0"/>
          </a:solidFill>
        </p:spPr>
        <p:txBody>
          <a:bodyPr wrap="square" rtlCol="0">
            <a:spAutoFit/>
          </a:bodyPr>
          <a:lstStyle/>
          <a:p>
            <a:r>
              <a:rPr lang="es-ES" dirty="0" smtClean="0"/>
              <a:t>Santa Rosa Barra B</a:t>
            </a:r>
            <a:endParaRPr lang="es-ES" dirty="0"/>
          </a:p>
        </p:txBody>
      </p:sp>
      <p:pic>
        <p:nvPicPr>
          <p:cNvPr id="9" name="Imagen 8"/>
          <p:cNvPicPr/>
          <p:nvPr/>
        </p:nvPicPr>
        <p:blipFill rotWithShape="1">
          <a:blip r:embed="rId4"/>
          <a:srcRect r="1255"/>
          <a:stretch/>
        </p:blipFill>
        <p:spPr bwMode="auto">
          <a:xfrm>
            <a:off x="879954" y="3535715"/>
            <a:ext cx="4607215" cy="3105025"/>
          </a:xfrm>
          <a:prstGeom prst="rect">
            <a:avLst/>
          </a:prstGeom>
          <a:ln w="6350"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10" name="Imagen 9"/>
          <p:cNvPicPr/>
          <p:nvPr/>
        </p:nvPicPr>
        <p:blipFill>
          <a:blip r:embed="rId5"/>
          <a:stretch>
            <a:fillRect/>
          </a:stretch>
        </p:blipFill>
        <p:spPr>
          <a:xfrm>
            <a:off x="879955" y="208959"/>
            <a:ext cx="4607214" cy="3138796"/>
          </a:xfrm>
          <a:prstGeom prst="rect">
            <a:avLst/>
          </a:prstGeom>
        </p:spPr>
      </p:pic>
      <p:sp>
        <p:nvSpPr>
          <p:cNvPr id="11" name="CuadroTexto 10"/>
          <p:cNvSpPr txBox="1"/>
          <p:nvPr/>
        </p:nvSpPr>
        <p:spPr>
          <a:xfrm>
            <a:off x="3317205" y="4133045"/>
            <a:ext cx="1764406" cy="646331"/>
          </a:xfrm>
          <a:prstGeom prst="rect">
            <a:avLst/>
          </a:prstGeom>
          <a:solidFill>
            <a:srgbClr val="0070C0"/>
          </a:solidFill>
        </p:spPr>
        <p:txBody>
          <a:bodyPr wrap="square" rtlCol="0">
            <a:spAutoFit/>
          </a:bodyPr>
          <a:lstStyle/>
          <a:p>
            <a:r>
              <a:rPr lang="es-ES" dirty="0" smtClean="0"/>
              <a:t>Santa Rosa Barra 60 KV</a:t>
            </a:r>
            <a:endParaRPr lang="es-ES" dirty="0"/>
          </a:p>
        </p:txBody>
      </p:sp>
      <p:sp>
        <p:nvSpPr>
          <p:cNvPr id="12" name="CuadroTexto 11"/>
          <p:cNvSpPr txBox="1"/>
          <p:nvPr/>
        </p:nvSpPr>
        <p:spPr>
          <a:xfrm>
            <a:off x="1679442" y="1948515"/>
            <a:ext cx="1764406" cy="646331"/>
          </a:xfrm>
          <a:prstGeom prst="rect">
            <a:avLst/>
          </a:prstGeom>
          <a:solidFill>
            <a:srgbClr val="0070C0"/>
          </a:solidFill>
        </p:spPr>
        <p:txBody>
          <a:bodyPr wrap="square" rtlCol="0">
            <a:spAutoFit/>
          </a:bodyPr>
          <a:lstStyle/>
          <a:p>
            <a:r>
              <a:rPr lang="es-ES" dirty="0" smtClean="0"/>
              <a:t>Comparación de curvas PV</a:t>
            </a:r>
            <a:endParaRPr lang="es-ES" dirty="0"/>
          </a:p>
        </p:txBody>
      </p:sp>
      <p:sp>
        <p:nvSpPr>
          <p:cNvPr id="13" name="Título 1"/>
          <p:cNvSpPr txBox="1">
            <a:spLocks/>
          </p:cNvSpPr>
          <p:nvPr/>
        </p:nvSpPr>
        <p:spPr>
          <a:xfrm>
            <a:off x="5487169" y="3008854"/>
            <a:ext cx="1526032" cy="865762"/>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dirty="0" smtClean="0"/>
              <a:t>Curvas PV</a:t>
            </a:r>
            <a:endParaRPr lang="es-ES" dirty="0"/>
          </a:p>
        </p:txBody>
      </p:sp>
    </p:spTree>
    <p:extLst>
      <p:ext uri="{BB962C8B-B14F-4D97-AF65-F5344CB8AC3E}">
        <p14:creationId xmlns:p14="http://schemas.microsoft.com/office/powerpoint/2010/main" val="34347626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áfico 1"/>
          <p:cNvGraphicFramePr/>
          <p:nvPr>
            <p:extLst>
              <p:ext uri="{D42A27DB-BD31-4B8C-83A1-F6EECF244321}">
                <p14:modId xmlns:p14="http://schemas.microsoft.com/office/powerpoint/2010/main" val="3754499015"/>
              </p:ext>
            </p:extLst>
          </p:nvPr>
        </p:nvGraphicFramePr>
        <p:xfrm>
          <a:off x="138105" y="223736"/>
          <a:ext cx="11846371" cy="650657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612448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657600" y="2392267"/>
            <a:ext cx="4209535" cy="1636035"/>
          </a:xfrm>
        </p:spPr>
        <p:txBody>
          <a:bodyPr>
            <a:noAutofit/>
          </a:bodyPr>
          <a:lstStyle/>
          <a:p>
            <a:pPr algn="ctr"/>
            <a:r>
              <a:rPr lang="es-PE" sz="6000" dirty="0" smtClean="0"/>
              <a:t>Alternativa 1</a:t>
            </a:r>
            <a:endParaRPr lang="es-PE" sz="6000" dirty="0"/>
          </a:p>
        </p:txBody>
      </p:sp>
    </p:spTree>
    <p:extLst>
      <p:ext uri="{BB962C8B-B14F-4D97-AF65-F5344CB8AC3E}">
        <p14:creationId xmlns:p14="http://schemas.microsoft.com/office/powerpoint/2010/main" val="2750984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rotWithShape="1">
          <a:blip r:embed="rId2"/>
          <a:srcRect l="21217" t="20190" r="16636" b="5656"/>
          <a:stretch/>
        </p:blipFill>
        <p:spPr bwMode="auto">
          <a:xfrm>
            <a:off x="438416" y="1407233"/>
            <a:ext cx="5807835" cy="4529928"/>
          </a:xfrm>
          <a:prstGeom prst="rect">
            <a:avLst/>
          </a:prstGeom>
          <a:ln w="19050" cap="sq" cmpd="thickThin">
            <a:solidFill>
              <a:srgbClr val="000000"/>
            </a:solidFill>
            <a:prstDash val="solid"/>
            <a:miter lim="800000"/>
          </a:ln>
          <a:effectLst/>
          <a:extLst>
            <a:ext uri="{53640926-AAD7-44D8-BBD7-CCE9431645EC}">
              <a14:shadowObscured xmlns:a14="http://schemas.microsoft.com/office/drawing/2010/main"/>
            </a:ext>
          </a:extLst>
        </p:spPr>
      </p:pic>
      <p:pic>
        <p:nvPicPr>
          <p:cNvPr id="5" name="Imagen 4"/>
          <p:cNvPicPr/>
          <p:nvPr/>
        </p:nvPicPr>
        <p:blipFill>
          <a:blip r:embed="rId3">
            <a:extLst>
              <a:ext uri="{28A0092B-C50C-407E-A947-70E740481C1C}">
                <a14:useLocalDpi xmlns:a14="http://schemas.microsoft.com/office/drawing/2010/main" val="0"/>
              </a:ext>
            </a:extLst>
          </a:blip>
          <a:srcRect/>
          <a:stretch>
            <a:fillRect/>
          </a:stretch>
        </p:blipFill>
        <p:spPr bwMode="auto">
          <a:xfrm>
            <a:off x="6424944" y="1407233"/>
            <a:ext cx="5552408" cy="4529928"/>
          </a:xfrm>
          <a:prstGeom prst="rect">
            <a:avLst/>
          </a:prstGeom>
          <a:ln w="19050" cap="sq" cmpd="thickThin">
            <a:solidFill>
              <a:srgbClr val="000000"/>
            </a:solidFill>
            <a:prstDash val="solid"/>
            <a:miter lim="800000"/>
          </a:ln>
          <a:effectLst/>
        </p:spPr>
      </p:pic>
      <p:sp>
        <p:nvSpPr>
          <p:cNvPr id="6" name="CuadroTexto 5"/>
          <p:cNvSpPr txBox="1"/>
          <p:nvPr/>
        </p:nvSpPr>
        <p:spPr>
          <a:xfrm>
            <a:off x="2205225" y="864030"/>
            <a:ext cx="2740263" cy="369332"/>
          </a:xfrm>
          <a:prstGeom prst="rect">
            <a:avLst/>
          </a:prstGeom>
          <a:noFill/>
        </p:spPr>
        <p:txBody>
          <a:bodyPr wrap="square" rtlCol="0">
            <a:spAutoFit/>
          </a:bodyPr>
          <a:lstStyle/>
          <a:p>
            <a:r>
              <a:rPr lang="es-ES" b="1" dirty="0" smtClean="0"/>
              <a:t>Análisis de curvas QV</a:t>
            </a:r>
            <a:endParaRPr lang="es-ES" b="1" dirty="0"/>
          </a:p>
        </p:txBody>
      </p:sp>
    </p:spTree>
    <p:extLst>
      <p:ext uri="{BB962C8B-B14F-4D97-AF65-F5344CB8AC3E}">
        <p14:creationId xmlns:p14="http://schemas.microsoft.com/office/powerpoint/2010/main" val="13138801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a:stretch>
            <a:fillRect/>
          </a:stretch>
        </p:blipFill>
        <p:spPr>
          <a:xfrm>
            <a:off x="6360160" y="435483"/>
            <a:ext cx="5615549" cy="3192815"/>
          </a:xfrm>
          <a:prstGeom prst="rect">
            <a:avLst/>
          </a:prstGeom>
          <a:ln w="19050" cap="sq" cmpd="thickThin">
            <a:solidFill>
              <a:srgbClr val="000000"/>
            </a:solidFill>
            <a:prstDash val="solid"/>
            <a:miter lim="800000"/>
          </a:ln>
          <a:effectLst/>
        </p:spPr>
      </p:pic>
      <p:sp>
        <p:nvSpPr>
          <p:cNvPr id="3" name="CuadroTexto 2"/>
          <p:cNvSpPr txBox="1"/>
          <p:nvPr/>
        </p:nvSpPr>
        <p:spPr>
          <a:xfrm>
            <a:off x="9420873" y="779833"/>
            <a:ext cx="1764406" cy="646331"/>
          </a:xfrm>
          <a:prstGeom prst="rect">
            <a:avLst/>
          </a:prstGeom>
          <a:noFill/>
        </p:spPr>
        <p:txBody>
          <a:bodyPr wrap="square" rtlCol="0">
            <a:spAutoFit/>
          </a:bodyPr>
          <a:lstStyle/>
          <a:p>
            <a:r>
              <a:rPr lang="es-ES" dirty="0" smtClean="0"/>
              <a:t>Santa Rosa Barra A</a:t>
            </a:r>
            <a:endParaRPr lang="es-ES" dirty="0"/>
          </a:p>
        </p:txBody>
      </p:sp>
      <p:pic>
        <p:nvPicPr>
          <p:cNvPr id="4" name="Imagen 3"/>
          <p:cNvPicPr/>
          <p:nvPr/>
        </p:nvPicPr>
        <p:blipFill>
          <a:blip r:embed="rId3"/>
          <a:stretch>
            <a:fillRect/>
          </a:stretch>
        </p:blipFill>
        <p:spPr>
          <a:xfrm>
            <a:off x="6360160" y="3638273"/>
            <a:ext cx="5615549" cy="3151672"/>
          </a:xfrm>
          <a:prstGeom prst="rect">
            <a:avLst/>
          </a:prstGeom>
          <a:ln w="19050" cap="sq" cmpd="thickThin">
            <a:solidFill>
              <a:srgbClr val="000000"/>
            </a:solidFill>
            <a:prstDash val="solid"/>
            <a:miter lim="800000"/>
          </a:ln>
          <a:effectLst/>
        </p:spPr>
      </p:pic>
      <p:sp>
        <p:nvSpPr>
          <p:cNvPr id="5" name="CuadroTexto 4"/>
          <p:cNvSpPr txBox="1"/>
          <p:nvPr/>
        </p:nvSpPr>
        <p:spPr>
          <a:xfrm>
            <a:off x="9420873" y="4086293"/>
            <a:ext cx="1764406" cy="646331"/>
          </a:xfrm>
          <a:prstGeom prst="rect">
            <a:avLst/>
          </a:prstGeom>
          <a:noFill/>
        </p:spPr>
        <p:txBody>
          <a:bodyPr wrap="square" rtlCol="0">
            <a:spAutoFit/>
          </a:bodyPr>
          <a:lstStyle/>
          <a:p>
            <a:r>
              <a:rPr lang="es-ES" dirty="0" smtClean="0"/>
              <a:t>Santa Rosa Barra B</a:t>
            </a:r>
            <a:endParaRPr lang="es-ES" dirty="0"/>
          </a:p>
        </p:txBody>
      </p:sp>
      <p:pic>
        <p:nvPicPr>
          <p:cNvPr id="6" name="Imagen 5"/>
          <p:cNvPicPr/>
          <p:nvPr/>
        </p:nvPicPr>
        <p:blipFill>
          <a:blip r:embed="rId4"/>
          <a:stretch>
            <a:fillRect/>
          </a:stretch>
        </p:blipFill>
        <p:spPr>
          <a:xfrm>
            <a:off x="430094" y="3628297"/>
            <a:ext cx="5310306" cy="3115817"/>
          </a:xfrm>
          <a:prstGeom prst="rect">
            <a:avLst/>
          </a:prstGeom>
          <a:ln w="19050" cap="sq" cmpd="thickThin">
            <a:solidFill>
              <a:srgbClr val="000000"/>
            </a:solidFill>
            <a:prstDash val="solid"/>
            <a:miter lim="800000"/>
          </a:ln>
          <a:effectLst/>
        </p:spPr>
      </p:pic>
      <p:sp>
        <p:nvSpPr>
          <p:cNvPr id="7" name="CuadroTexto 6"/>
          <p:cNvSpPr txBox="1"/>
          <p:nvPr/>
        </p:nvSpPr>
        <p:spPr>
          <a:xfrm>
            <a:off x="3317428" y="4409458"/>
            <a:ext cx="1764406" cy="646331"/>
          </a:xfrm>
          <a:prstGeom prst="rect">
            <a:avLst/>
          </a:prstGeom>
          <a:noFill/>
        </p:spPr>
        <p:txBody>
          <a:bodyPr wrap="square" rtlCol="0">
            <a:spAutoFit/>
          </a:bodyPr>
          <a:lstStyle/>
          <a:p>
            <a:r>
              <a:rPr lang="es-ES" dirty="0" smtClean="0"/>
              <a:t>Santa Rosa Barra 60 KV</a:t>
            </a:r>
            <a:endParaRPr lang="es-ES" dirty="0"/>
          </a:p>
        </p:txBody>
      </p:sp>
      <p:sp>
        <p:nvSpPr>
          <p:cNvPr id="8" name="CuadroTexto 7"/>
          <p:cNvSpPr txBox="1"/>
          <p:nvPr/>
        </p:nvSpPr>
        <p:spPr>
          <a:xfrm>
            <a:off x="255720" y="117731"/>
            <a:ext cx="8278215" cy="307777"/>
          </a:xfrm>
          <a:prstGeom prst="rect">
            <a:avLst/>
          </a:prstGeom>
        </p:spPr>
        <p:txBody>
          <a:bodyPr wrap="square">
            <a:spAutoFit/>
          </a:bodyPr>
          <a:lstStyle>
            <a:defPPr>
              <a:defRPr lang="es-ES"/>
            </a:defPPr>
            <a:lvl1pPr marL="342900" lvl="0" indent="-342900" algn="just">
              <a:spcAft>
                <a:spcPts val="800"/>
              </a:spcAft>
              <a:buFont typeface="Symbol" panose="05050102010706020507" pitchFamily="18" charset="2"/>
              <a:buChar char=""/>
              <a:defRPr sz="1400">
                <a:latin typeface="Arial" panose="020B0604020202020204" pitchFamily="34" charset="0"/>
                <a:ea typeface="Times New Roman" panose="02020603050405020304" pitchFamily="18" charset="0"/>
                <a:cs typeface="Times New Roman" panose="02020603050405020304" pitchFamily="18" charset="0"/>
              </a:defRPr>
            </a:lvl1pPr>
          </a:lstStyle>
          <a:p>
            <a:pPr marL="0" indent="0">
              <a:buNone/>
            </a:pPr>
            <a:r>
              <a:rPr lang="es-ES" dirty="0" smtClean="0"/>
              <a:t>ANÁLISIS DE CURVAS PV, CON INSERCIÓN DE COMPENSACIÓN REACTIVA PROPUESTA</a:t>
            </a:r>
            <a:endParaRPr lang="es-ES" dirty="0"/>
          </a:p>
        </p:txBody>
      </p:sp>
      <p:pic>
        <p:nvPicPr>
          <p:cNvPr id="12290" name="Picture 2" descr="Resultado de imagen para bancos capacitor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6617" y="574682"/>
            <a:ext cx="2453543" cy="1702964"/>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9"/>
          <p:cNvSpPr/>
          <p:nvPr/>
        </p:nvSpPr>
        <p:spPr>
          <a:xfrm>
            <a:off x="255720" y="779833"/>
            <a:ext cx="4475292" cy="2780248"/>
          </a:xfrm>
          <a:prstGeom prst="rect">
            <a:avLst/>
          </a:prstGeom>
        </p:spPr>
        <p:txBody>
          <a:bodyPr wrap="square">
            <a:spAutoFit/>
          </a:bodyPr>
          <a:lstStyle/>
          <a:p>
            <a:pPr marL="342900" lvl="0" indent="-342900" algn="just">
              <a:spcAft>
                <a:spcPts val="800"/>
              </a:spcAft>
              <a:buFont typeface="Symbol" panose="05050102010706020507" pitchFamily="18" charset="2"/>
              <a:buChar char=""/>
            </a:pPr>
            <a:r>
              <a:rPr lang="es-PE" sz="1400" dirty="0">
                <a:latin typeface="Arial" panose="020B0604020202020204" pitchFamily="34" charset="0"/>
                <a:ea typeface="Times New Roman" panose="02020603050405020304" pitchFamily="18" charset="0"/>
                <a:cs typeface="Times New Roman" panose="02020603050405020304" pitchFamily="18" charset="0"/>
              </a:rPr>
              <a:t>Regulación: Regulación por pasos.</a:t>
            </a:r>
            <a:endParaRPr lang="es-ES" sz="12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es-PE" sz="1400" dirty="0">
                <a:latin typeface="Arial" panose="020B0604020202020204" pitchFamily="34" charset="0"/>
                <a:ea typeface="Times New Roman" panose="02020603050405020304" pitchFamily="18" charset="0"/>
                <a:cs typeface="Times New Roman" panose="02020603050405020304" pitchFamily="18" charset="0"/>
              </a:rPr>
              <a:t>Tipo de instalación: Exterior.</a:t>
            </a:r>
            <a:endParaRPr lang="es-ES" sz="12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es-PE" sz="1400" dirty="0">
                <a:latin typeface="Arial" panose="020B0604020202020204" pitchFamily="34" charset="0"/>
                <a:ea typeface="Times New Roman" panose="02020603050405020304" pitchFamily="18" charset="0"/>
                <a:cs typeface="Times New Roman" panose="02020603050405020304" pitchFamily="18" charset="0"/>
              </a:rPr>
              <a:t>Corriente de cortocircuito: 8KA.</a:t>
            </a:r>
            <a:endParaRPr lang="es-ES" sz="12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es-PE" sz="1400" dirty="0">
                <a:latin typeface="Arial" panose="020B0604020202020204" pitchFamily="34" charset="0"/>
                <a:ea typeface="Times New Roman" panose="02020603050405020304" pitchFamily="18" charset="0"/>
                <a:cs typeface="Times New Roman" panose="02020603050405020304" pitchFamily="18" charset="0"/>
              </a:rPr>
              <a:t>Tensión de operación: 10.5 KV.</a:t>
            </a:r>
            <a:endParaRPr lang="es-ES" sz="12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es-PE" sz="1400" dirty="0">
                <a:latin typeface="Arial" panose="020B0604020202020204" pitchFamily="34" charset="0"/>
                <a:ea typeface="Times New Roman" panose="02020603050405020304" pitchFamily="18" charset="0"/>
                <a:cs typeface="Times New Roman" panose="02020603050405020304" pitchFamily="18" charset="0"/>
              </a:rPr>
              <a:t>Frecuencia de operación: 60 Hz.</a:t>
            </a:r>
            <a:endParaRPr lang="es-ES" sz="12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es-PE" sz="1400" dirty="0">
                <a:latin typeface="Arial" panose="020B0604020202020204" pitchFamily="34" charset="0"/>
                <a:ea typeface="Times New Roman" panose="02020603050405020304" pitchFamily="18" charset="0"/>
                <a:cs typeface="Times New Roman" panose="02020603050405020304" pitchFamily="18" charset="0"/>
              </a:rPr>
              <a:t>Temperatura ambiente de operación: 15 a 40°C.</a:t>
            </a:r>
            <a:endParaRPr lang="es-ES" sz="12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es-PE" sz="1400" dirty="0">
                <a:latin typeface="Arial" panose="020B0604020202020204" pitchFamily="34" charset="0"/>
                <a:ea typeface="Times New Roman" panose="02020603050405020304" pitchFamily="18" charset="0"/>
                <a:cs typeface="Times New Roman" panose="02020603050405020304" pitchFamily="18" charset="0"/>
              </a:rPr>
              <a:t>Altitud de operación: 100 msnm, con presencia de fuertes lluvias y descargas atmosféricas.</a:t>
            </a:r>
            <a:endParaRPr lang="es-ES" sz="12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es-PE" sz="1400" dirty="0">
                <a:latin typeface="Arial" panose="020B0604020202020204" pitchFamily="34" charset="0"/>
                <a:ea typeface="Times New Roman" panose="02020603050405020304" pitchFamily="18" charset="0"/>
                <a:cs typeface="Times New Roman" panose="02020603050405020304" pitchFamily="18" charset="0"/>
              </a:rPr>
              <a:t>Humedad relativa máxima: 85%.</a:t>
            </a:r>
            <a:endParaRPr lang="es-ES"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76790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p:nvPr>
            <p:extLst>
              <p:ext uri="{D42A27DB-BD31-4B8C-83A1-F6EECF244321}">
                <p14:modId xmlns:p14="http://schemas.microsoft.com/office/powerpoint/2010/main" val="3583687220"/>
              </p:ext>
            </p:extLst>
          </p:nvPr>
        </p:nvGraphicFramePr>
        <p:xfrm>
          <a:off x="230659" y="205946"/>
          <a:ext cx="11738919" cy="66520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860519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12973" y="2762971"/>
            <a:ext cx="5067018" cy="1232381"/>
          </a:xfrm>
        </p:spPr>
        <p:txBody>
          <a:bodyPr>
            <a:normAutofit/>
          </a:bodyPr>
          <a:lstStyle/>
          <a:p>
            <a:pPr algn="ctr"/>
            <a:r>
              <a:rPr lang="es-PE" sz="5400" dirty="0" smtClean="0"/>
              <a:t>Alternativa 2</a:t>
            </a:r>
            <a:endParaRPr lang="es-PE" sz="5400" dirty="0"/>
          </a:p>
        </p:txBody>
      </p:sp>
    </p:spTree>
    <p:extLst>
      <p:ext uri="{BB962C8B-B14F-4D97-AF65-F5344CB8AC3E}">
        <p14:creationId xmlns:p14="http://schemas.microsoft.com/office/powerpoint/2010/main" val="22305297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3511346718"/>
              </p:ext>
            </p:extLst>
          </p:nvPr>
        </p:nvGraphicFramePr>
        <p:xfrm>
          <a:off x="152571" y="57665"/>
          <a:ext cx="11907624" cy="61389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713685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a:stretch>
            <a:fillRect/>
          </a:stretch>
        </p:blipFill>
        <p:spPr>
          <a:xfrm>
            <a:off x="6425514" y="175229"/>
            <a:ext cx="5680456" cy="3521007"/>
          </a:xfrm>
          <a:prstGeom prst="rect">
            <a:avLst/>
          </a:prstGeom>
          <a:ln w="19050" cap="sq" cmpd="thickThin">
            <a:solidFill>
              <a:srgbClr val="000000"/>
            </a:solidFill>
            <a:prstDash val="solid"/>
            <a:miter lim="800000"/>
          </a:ln>
          <a:effectLst/>
        </p:spPr>
      </p:pic>
      <p:pic>
        <p:nvPicPr>
          <p:cNvPr id="3" name="Imagen 2"/>
          <p:cNvPicPr/>
          <p:nvPr/>
        </p:nvPicPr>
        <p:blipFill>
          <a:blip r:embed="rId3"/>
          <a:stretch>
            <a:fillRect/>
          </a:stretch>
        </p:blipFill>
        <p:spPr>
          <a:xfrm>
            <a:off x="6425514" y="3696236"/>
            <a:ext cx="5680456" cy="3038726"/>
          </a:xfrm>
          <a:prstGeom prst="rect">
            <a:avLst/>
          </a:prstGeom>
          <a:ln w="19050" cap="sq" cmpd="thickThin">
            <a:solidFill>
              <a:srgbClr val="000000"/>
            </a:solidFill>
            <a:prstDash val="solid"/>
            <a:miter lim="800000"/>
          </a:ln>
          <a:effectLst/>
        </p:spPr>
      </p:pic>
      <p:pic>
        <p:nvPicPr>
          <p:cNvPr id="4" name="Imagen 3"/>
          <p:cNvPicPr/>
          <p:nvPr/>
        </p:nvPicPr>
        <p:blipFill>
          <a:blip r:embed="rId4"/>
          <a:stretch>
            <a:fillRect/>
          </a:stretch>
        </p:blipFill>
        <p:spPr>
          <a:xfrm>
            <a:off x="263379" y="3696236"/>
            <a:ext cx="5849097" cy="3161764"/>
          </a:xfrm>
          <a:prstGeom prst="rect">
            <a:avLst/>
          </a:prstGeom>
        </p:spPr>
      </p:pic>
      <p:sp>
        <p:nvSpPr>
          <p:cNvPr id="6" name="CuadroTexto 5"/>
          <p:cNvSpPr txBox="1"/>
          <p:nvPr/>
        </p:nvSpPr>
        <p:spPr>
          <a:xfrm>
            <a:off x="7705859" y="1832019"/>
            <a:ext cx="1764406" cy="646331"/>
          </a:xfrm>
          <a:prstGeom prst="rect">
            <a:avLst/>
          </a:prstGeom>
          <a:noFill/>
        </p:spPr>
        <p:txBody>
          <a:bodyPr wrap="square" rtlCol="0">
            <a:spAutoFit/>
          </a:bodyPr>
          <a:lstStyle/>
          <a:p>
            <a:r>
              <a:rPr lang="es-ES" dirty="0" smtClean="0"/>
              <a:t>Santa Rosa Barra A</a:t>
            </a:r>
            <a:endParaRPr lang="es-ES" dirty="0"/>
          </a:p>
        </p:txBody>
      </p:sp>
      <p:sp>
        <p:nvSpPr>
          <p:cNvPr id="7" name="CuadroTexto 6"/>
          <p:cNvSpPr txBox="1"/>
          <p:nvPr/>
        </p:nvSpPr>
        <p:spPr>
          <a:xfrm>
            <a:off x="9587380" y="4045039"/>
            <a:ext cx="1764406" cy="646331"/>
          </a:xfrm>
          <a:prstGeom prst="rect">
            <a:avLst/>
          </a:prstGeom>
          <a:noFill/>
        </p:spPr>
        <p:txBody>
          <a:bodyPr wrap="square" rtlCol="0">
            <a:spAutoFit/>
          </a:bodyPr>
          <a:lstStyle/>
          <a:p>
            <a:r>
              <a:rPr lang="es-ES" dirty="0" smtClean="0"/>
              <a:t>Santa Rosa Barra B</a:t>
            </a:r>
            <a:endParaRPr lang="es-ES" dirty="0"/>
          </a:p>
        </p:txBody>
      </p:sp>
      <p:sp>
        <p:nvSpPr>
          <p:cNvPr id="8" name="CuadroTexto 7"/>
          <p:cNvSpPr txBox="1"/>
          <p:nvPr/>
        </p:nvSpPr>
        <p:spPr>
          <a:xfrm>
            <a:off x="4042220" y="4368204"/>
            <a:ext cx="1764406" cy="646331"/>
          </a:xfrm>
          <a:prstGeom prst="rect">
            <a:avLst/>
          </a:prstGeom>
          <a:noFill/>
        </p:spPr>
        <p:txBody>
          <a:bodyPr wrap="square" rtlCol="0">
            <a:spAutoFit/>
          </a:bodyPr>
          <a:lstStyle/>
          <a:p>
            <a:r>
              <a:rPr lang="es-ES" dirty="0" smtClean="0"/>
              <a:t>Santa Rosa Barra 60 KV</a:t>
            </a:r>
            <a:endParaRPr lang="es-ES" dirty="0"/>
          </a:p>
        </p:txBody>
      </p:sp>
      <p:sp>
        <p:nvSpPr>
          <p:cNvPr id="9" name="CuadroTexto 8"/>
          <p:cNvSpPr txBox="1"/>
          <p:nvPr/>
        </p:nvSpPr>
        <p:spPr>
          <a:xfrm>
            <a:off x="440608" y="175229"/>
            <a:ext cx="5494638" cy="369332"/>
          </a:xfrm>
          <a:prstGeom prst="rect">
            <a:avLst/>
          </a:prstGeom>
          <a:noFill/>
        </p:spPr>
        <p:txBody>
          <a:bodyPr wrap="square" rtlCol="0">
            <a:spAutoFit/>
          </a:bodyPr>
          <a:lstStyle/>
          <a:p>
            <a:r>
              <a:rPr lang="es-ES" b="1" dirty="0" smtClean="0"/>
              <a:t>Análisis de curvas PV, con reforzamiento de Línea </a:t>
            </a:r>
            <a:endParaRPr lang="es-ES" b="1" dirty="0"/>
          </a:p>
        </p:txBody>
      </p:sp>
      <p:graphicFrame>
        <p:nvGraphicFramePr>
          <p:cNvPr id="5" name="Tabla 4"/>
          <p:cNvGraphicFramePr>
            <a:graphicFrameLocks noGrp="1"/>
          </p:cNvGraphicFramePr>
          <p:nvPr>
            <p:extLst>
              <p:ext uri="{D42A27DB-BD31-4B8C-83A1-F6EECF244321}">
                <p14:modId xmlns:p14="http://schemas.microsoft.com/office/powerpoint/2010/main" val="2656795444"/>
              </p:ext>
            </p:extLst>
          </p:nvPr>
        </p:nvGraphicFramePr>
        <p:xfrm>
          <a:off x="437478" y="2532939"/>
          <a:ext cx="5674998" cy="1156716"/>
        </p:xfrm>
        <a:graphic>
          <a:graphicData uri="http://schemas.openxmlformats.org/drawingml/2006/table">
            <a:tbl>
              <a:tblPr firstRow="1" firstCol="1" bandRow="1">
                <a:tableStyleId>{5C22544A-7EE6-4342-B048-85BDC9FD1C3A}</a:tableStyleId>
              </a:tblPr>
              <a:tblGrid>
                <a:gridCol w="945833"/>
                <a:gridCol w="945833"/>
                <a:gridCol w="945833"/>
                <a:gridCol w="945833"/>
                <a:gridCol w="945833"/>
                <a:gridCol w="945833"/>
              </a:tblGrid>
              <a:tr h="151765">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s-ES" sz="1600" dirty="0">
                          <a:effectLst/>
                        </a:rPr>
                        <a:t> </a:t>
                      </a:r>
                      <a:r>
                        <a:rPr lang="es-PE" sz="1600" dirty="0" smtClean="0">
                          <a:effectLst/>
                        </a:rPr>
                        <a:t>LÍNEA</a:t>
                      </a:r>
                      <a:endParaRPr lang="es-PE"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15000"/>
                        </a:lnSpc>
                        <a:spcAft>
                          <a:spcPts val="0"/>
                        </a:spcAft>
                      </a:pPr>
                      <a:r>
                        <a:rPr lang="es-PE" sz="1200" spc="5">
                          <a:effectLst/>
                        </a:rPr>
                        <a:t>Material</a:t>
                      </a:r>
                      <a:endParaRPr lang="es-PE"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0" marR="0" lvl="0" indent="0" algn="just" defTabSz="914400" rtl="0" eaLnBrk="1" fontAlgn="auto" latinLnBrk="0" hangingPunct="1">
                        <a:lnSpc>
                          <a:spcPct val="115000"/>
                        </a:lnSpc>
                        <a:spcBef>
                          <a:spcPts val="0"/>
                        </a:spcBef>
                        <a:spcAft>
                          <a:spcPts val="0"/>
                        </a:spcAft>
                        <a:buClrTx/>
                        <a:buSzTx/>
                        <a:buFontTx/>
                        <a:buNone/>
                        <a:tabLst/>
                        <a:defRPr/>
                      </a:pPr>
                      <a:r>
                        <a:rPr lang="es-PE" sz="1200" dirty="0" smtClean="0">
                          <a:effectLst/>
                        </a:rPr>
                        <a:t> Sección</a:t>
                      </a:r>
                      <a:endParaRPr lang="es-PE"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es-PE" sz="1200" dirty="0" smtClean="0">
                          <a:effectLst/>
                        </a:rPr>
                        <a:t> (</a:t>
                      </a:r>
                      <a:r>
                        <a:rPr lang="es-PE" sz="1200" dirty="0">
                          <a:effectLst/>
                        </a:rPr>
                        <a:t>mm2)</a:t>
                      </a:r>
                      <a:endParaRPr lang="es-PE"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0" marR="0" lvl="0" indent="0" algn="just" defTabSz="914400" rtl="0" eaLnBrk="1" fontAlgn="auto" latinLnBrk="0" hangingPunct="1">
                        <a:lnSpc>
                          <a:spcPct val="115000"/>
                        </a:lnSpc>
                        <a:spcBef>
                          <a:spcPts val="0"/>
                        </a:spcBef>
                        <a:spcAft>
                          <a:spcPts val="0"/>
                        </a:spcAft>
                        <a:buClrTx/>
                        <a:buSzTx/>
                        <a:buFontTx/>
                        <a:buNone/>
                        <a:tabLst/>
                        <a:defRPr/>
                      </a:pPr>
                      <a:r>
                        <a:rPr lang="es-PE" sz="1200" dirty="0" smtClean="0">
                          <a:effectLst/>
                        </a:rPr>
                        <a:t>Diámetro del</a:t>
                      </a:r>
                      <a:endParaRPr lang="es-PE"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es-PE" sz="1200" dirty="0" smtClean="0">
                          <a:effectLst/>
                        </a:rPr>
                        <a:t> cable </a:t>
                      </a:r>
                      <a:r>
                        <a:rPr lang="es-PE" sz="1200" dirty="0">
                          <a:effectLst/>
                        </a:rPr>
                        <a:t>(mm)</a:t>
                      </a:r>
                      <a:endParaRPr lang="es-PE"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just">
                        <a:lnSpc>
                          <a:spcPct val="115000"/>
                        </a:lnSpc>
                        <a:spcAft>
                          <a:spcPts val="0"/>
                        </a:spcAft>
                      </a:pPr>
                      <a:r>
                        <a:rPr lang="es-PE" sz="1200" dirty="0">
                          <a:effectLst/>
                        </a:rPr>
                        <a:t>Nº de hilos</a:t>
                      </a:r>
                      <a:endParaRPr lang="es-PE"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0" marR="0" lvl="0" indent="0" algn="just" defTabSz="914400" rtl="0" eaLnBrk="1" fontAlgn="auto" latinLnBrk="0" hangingPunct="1">
                        <a:lnSpc>
                          <a:spcPct val="115000"/>
                        </a:lnSpc>
                        <a:spcBef>
                          <a:spcPts val="0"/>
                        </a:spcBef>
                        <a:spcAft>
                          <a:spcPts val="0"/>
                        </a:spcAft>
                        <a:buClrTx/>
                        <a:buSzTx/>
                        <a:buFontTx/>
                        <a:buNone/>
                        <a:tabLst/>
                        <a:defRPr/>
                      </a:pPr>
                      <a:r>
                        <a:rPr lang="es-PE" sz="1200" dirty="0" smtClean="0">
                          <a:effectLst/>
                        </a:rPr>
                        <a:t> </a:t>
                      </a:r>
                      <a:r>
                        <a:rPr lang="es-PE" sz="1600" dirty="0" smtClean="0">
                          <a:effectLst/>
                        </a:rPr>
                        <a:t>Peso</a:t>
                      </a:r>
                      <a:endParaRPr lang="es-PE"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lang="es-PE" sz="1600" dirty="0" smtClean="0">
                          <a:effectLst/>
                        </a:rPr>
                        <a:t>(kg / m)</a:t>
                      </a:r>
                      <a:endParaRPr lang="es-PE"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endParaRPr lang="es-PE"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tc>
              </a:tr>
              <a:tr h="151765">
                <a:tc>
                  <a:txBody>
                    <a:bodyPr/>
                    <a:lstStyle/>
                    <a:p>
                      <a:pPr algn="just">
                        <a:lnSpc>
                          <a:spcPct val="115000"/>
                        </a:lnSpc>
                        <a:spcAft>
                          <a:spcPts val="0"/>
                        </a:spcAft>
                      </a:pPr>
                      <a:r>
                        <a:rPr lang="es-PE" sz="1600" spc="5" dirty="0">
                          <a:effectLst/>
                        </a:rPr>
                        <a:t>L–01</a:t>
                      </a:r>
                      <a:endParaRPr lang="es-PE"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just">
                        <a:lnSpc>
                          <a:spcPct val="115000"/>
                        </a:lnSpc>
                        <a:spcAft>
                          <a:spcPts val="0"/>
                        </a:spcAft>
                      </a:pPr>
                      <a:r>
                        <a:rPr lang="es-PE" sz="1600">
                          <a:effectLst/>
                        </a:rPr>
                        <a:t>ACSR</a:t>
                      </a:r>
                      <a:endParaRPr lang="es-PE"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just">
                        <a:lnSpc>
                          <a:spcPct val="115000"/>
                        </a:lnSpc>
                        <a:spcAft>
                          <a:spcPts val="0"/>
                        </a:spcAft>
                      </a:pPr>
                      <a:r>
                        <a:rPr lang="es-PE" sz="1600" spc="5">
                          <a:effectLst/>
                        </a:rPr>
                        <a:t>78.6</a:t>
                      </a:r>
                      <a:endParaRPr lang="es-PE"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just">
                        <a:lnSpc>
                          <a:spcPct val="115000"/>
                        </a:lnSpc>
                        <a:spcAft>
                          <a:spcPts val="0"/>
                        </a:spcAft>
                      </a:pPr>
                      <a:r>
                        <a:rPr lang="es-PE" sz="1600" spc="5" dirty="0">
                          <a:effectLst/>
                        </a:rPr>
                        <a:t>11.35</a:t>
                      </a:r>
                      <a:endParaRPr lang="es-PE"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just">
                        <a:lnSpc>
                          <a:spcPct val="115000"/>
                        </a:lnSpc>
                        <a:spcAft>
                          <a:spcPts val="0"/>
                        </a:spcAft>
                      </a:pPr>
                      <a:r>
                        <a:rPr lang="es-PE" sz="1800" dirty="0">
                          <a:effectLst/>
                        </a:rPr>
                        <a:t>6</a:t>
                      </a:r>
                      <a:endParaRPr lang="es-PE"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just">
                        <a:lnSpc>
                          <a:spcPct val="115000"/>
                        </a:lnSpc>
                        <a:spcAft>
                          <a:spcPts val="0"/>
                        </a:spcAft>
                      </a:pPr>
                      <a:r>
                        <a:rPr lang="es-PE" sz="1800" spc="5" dirty="0">
                          <a:effectLst/>
                        </a:rPr>
                        <a:t>0.273</a:t>
                      </a:r>
                      <a:endParaRPr lang="es-PE"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tc>
              </a:tr>
            </a:tbl>
          </a:graphicData>
        </a:graphic>
      </p:graphicFrame>
      <p:sp>
        <p:nvSpPr>
          <p:cNvPr id="10" name="Rectangle 1"/>
          <p:cNvSpPr>
            <a:spLocks noChangeArrowheads="1"/>
          </p:cNvSpPr>
          <p:nvPr/>
        </p:nvSpPr>
        <p:spPr bwMode="auto">
          <a:xfrm>
            <a:off x="437478" y="778613"/>
            <a:ext cx="1957587"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s-PE" altLang="es-PE"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Inom</a:t>
            </a:r>
            <a:r>
              <a:rPr kumimoji="0" lang="es-PE" altLang="es-PE"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0.425 KA.</a:t>
            </a:r>
            <a:endParaRPr kumimoji="0" lang="es-PE" altLang="es-PE" sz="105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PE" altLang="es-PE"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Z1: 2.67 Ohm.</a:t>
            </a:r>
            <a:endParaRPr kumimoji="0" lang="es-PE" altLang="es-PE" sz="105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PE" altLang="es-PE"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R1: 1.046 Ohm.</a:t>
            </a:r>
            <a:endParaRPr kumimoji="0" lang="es-PE" altLang="es-PE" sz="105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PE" altLang="es-PE"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X1:  2.462.</a:t>
            </a:r>
            <a:endParaRPr kumimoji="0" lang="es-PE" altLang="es-PE" sz="105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PE" altLang="es-PE"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R0:  2.405 Ohm.</a:t>
            </a:r>
            <a:endParaRPr kumimoji="0" lang="es-PE" altLang="es-PE" sz="105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PE" altLang="es-PE"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X0: 7.403 Ohm</a:t>
            </a:r>
            <a:endParaRPr kumimoji="0" lang="es-PE" altLang="es-PE" sz="2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998186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43980" y="1527295"/>
            <a:ext cx="10515600" cy="3382456"/>
          </a:xfrm>
        </p:spPr>
        <p:txBody>
          <a:bodyPr/>
          <a:lstStyle/>
          <a:p>
            <a:pPr algn="ctr"/>
            <a:r>
              <a:rPr lang="es-PE" dirty="0" smtClean="0"/>
              <a:t>Comparación y selección de la mejor alternativa</a:t>
            </a:r>
            <a:endParaRPr lang="es-PE" dirty="0"/>
          </a:p>
        </p:txBody>
      </p:sp>
    </p:spTree>
    <p:extLst>
      <p:ext uri="{BB962C8B-B14F-4D97-AF65-F5344CB8AC3E}">
        <p14:creationId xmlns:p14="http://schemas.microsoft.com/office/powerpoint/2010/main" val="53460529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2370347926"/>
              </p:ext>
            </p:extLst>
          </p:nvPr>
        </p:nvGraphicFramePr>
        <p:xfrm>
          <a:off x="844549" y="230659"/>
          <a:ext cx="11009699" cy="59494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5381175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3395157774"/>
              </p:ext>
            </p:extLst>
          </p:nvPr>
        </p:nvGraphicFramePr>
        <p:xfrm>
          <a:off x="197709" y="164757"/>
          <a:ext cx="11747156" cy="63925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678540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áfico 1"/>
          <p:cNvGraphicFramePr/>
          <p:nvPr>
            <p:extLst>
              <p:ext uri="{D42A27DB-BD31-4B8C-83A1-F6EECF244321}">
                <p14:modId xmlns:p14="http://schemas.microsoft.com/office/powerpoint/2010/main" val="2811358013"/>
              </p:ext>
            </p:extLst>
          </p:nvPr>
        </p:nvGraphicFramePr>
        <p:xfrm>
          <a:off x="1741889" y="201500"/>
          <a:ext cx="9514246" cy="63280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00714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606224" y="137991"/>
            <a:ext cx="2044149" cy="507831"/>
          </a:xfrm>
          <a:prstGeom prst="rect">
            <a:avLst/>
          </a:prstGeom>
        </p:spPr>
        <p:txBody>
          <a:bodyPr wrap="none">
            <a:spAutoFit/>
          </a:bodyPr>
          <a:lstStyle/>
          <a:p>
            <a:pPr marL="274320" indent="-274320" algn="ctr">
              <a:lnSpc>
                <a:spcPct val="150000"/>
              </a:lnSpc>
              <a:spcAft>
                <a:spcPts val="1000"/>
              </a:spcAft>
            </a:pPr>
            <a:r>
              <a:rPr lang="es-PE" b="1" kern="0" dirty="0">
                <a:latin typeface="Arial" panose="020B0604020202020204" pitchFamily="34" charset="0"/>
              </a:rPr>
              <a:t>CONCLUSIONES</a:t>
            </a:r>
            <a:endParaRPr lang="es-ES" b="1" kern="0" dirty="0">
              <a:effectLst/>
              <a:latin typeface="Arial" panose="020B0604020202020204" pitchFamily="34" charset="0"/>
            </a:endParaRPr>
          </a:p>
        </p:txBody>
      </p:sp>
      <p:sp>
        <p:nvSpPr>
          <p:cNvPr id="7" name="Rectángulo 6"/>
          <p:cNvSpPr/>
          <p:nvPr/>
        </p:nvSpPr>
        <p:spPr>
          <a:xfrm>
            <a:off x="417343" y="645822"/>
            <a:ext cx="11147611" cy="6286336"/>
          </a:xfrm>
          <a:prstGeom prst="rect">
            <a:avLst/>
          </a:prstGeom>
        </p:spPr>
        <p:txBody>
          <a:bodyPr wrap="square">
            <a:spAutoFit/>
          </a:bodyPr>
          <a:lstStyle/>
          <a:p>
            <a:pPr algn="just">
              <a:lnSpc>
                <a:spcPct val="115000"/>
              </a:lnSpc>
            </a:pPr>
            <a:r>
              <a:rPr lang="es-PE" sz="1400" i="1" dirty="0"/>
              <a:t>En esta tesis se estudió la estabilidad de tensión en el sistema eléctrico aislado Iquitos, se propusieron medidas que mejoren la estabilidad de tensión, se analizaron las propuestas y se seleccionó la alternativa técnica más adecuada de acuerdo a las siguientes etapas</a:t>
            </a:r>
            <a:r>
              <a:rPr lang="es-PE" sz="1400" i="1" dirty="0" smtClean="0"/>
              <a:t>.</a:t>
            </a:r>
            <a:endParaRPr lang="es-PE" sz="1400" dirty="0"/>
          </a:p>
          <a:p>
            <a:pPr algn="just">
              <a:lnSpc>
                <a:spcPct val="115000"/>
              </a:lnSpc>
            </a:pPr>
            <a:endParaRPr lang="es-PE" sz="1400" dirty="0" smtClean="0">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r>
              <a:rPr lang="es-PE" sz="1400" dirty="0" smtClean="0">
                <a:latin typeface="Arial" panose="020B0604020202020204" pitchFamily="34" charset="0"/>
                <a:ea typeface="Times New Roman" panose="02020603050405020304" pitchFamily="18" charset="0"/>
                <a:cs typeface="Times New Roman" panose="02020603050405020304" pitchFamily="18" charset="0"/>
              </a:rPr>
              <a:t>Se </a:t>
            </a:r>
            <a:r>
              <a:rPr lang="es-PE" sz="1400" dirty="0">
                <a:latin typeface="Arial" panose="020B0604020202020204" pitchFamily="34" charset="0"/>
                <a:ea typeface="Times New Roman" panose="02020603050405020304" pitchFamily="18" charset="0"/>
                <a:cs typeface="Times New Roman" panose="02020603050405020304" pitchFamily="18" charset="0"/>
              </a:rPr>
              <a:t>diagnosticaron las condiciones de operación actual en estado estacionario, con los flujos de potencia en </a:t>
            </a:r>
            <a:r>
              <a:rPr lang="es-PE" sz="1400" dirty="0" err="1">
                <a:latin typeface="Arial" panose="020B0604020202020204" pitchFamily="34" charset="0"/>
                <a:ea typeface="Times New Roman" panose="02020603050405020304" pitchFamily="18" charset="0"/>
                <a:cs typeface="Times New Roman" panose="02020603050405020304" pitchFamily="18" charset="0"/>
              </a:rPr>
              <a:t>maxima</a:t>
            </a:r>
            <a:r>
              <a:rPr lang="es-PE" sz="1400" dirty="0">
                <a:latin typeface="Arial" panose="020B0604020202020204" pitchFamily="34" charset="0"/>
                <a:ea typeface="Times New Roman" panose="02020603050405020304" pitchFamily="18" charset="0"/>
                <a:cs typeface="Times New Roman" panose="02020603050405020304" pitchFamily="18" charset="0"/>
              </a:rPr>
              <a:t> demanda se demostró que existen problemas de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tensión </a:t>
            </a:r>
            <a:r>
              <a:rPr lang="es-PE" sz="1400" dirty="0">
                <a:latin typeface="Arial" panose="020B0604020202020204" pitchFamily="34" charset="0"/>
                <a:ea typeface="Times New Roman" panose="02020603050405020304" pitchFamily="18" charset="0"/>
                <a:cs typeface="Times New Roman" panose="02020603050405020304" pitchFamily="18" charset="0"/>
              </a:rPr>
              <a:t>en las barras Santa Rosa A que posee valores de tensión de aproximadamente 0.91 </a:t>
            </a:r>
            <a:r>
              <a:rPr lang="es-PE" sz="1400" dirty="0" err="1">
                <a:latin typeface="Arial" panose="020B0604020202020204" pitchFamily="34" charset="0"/>
                <a:ea typeface="Times New Roman" panose="02020603050405020304" pitchFamily="18" charset="0"/>
                <a:cs typeface="Times New Roman" panose="02020603050405020304" pitchFamily="18" charset="0"/>
              </a:rPr>
              <a:t>p.u</a:t>
            </a:r>
            <a:r>
              <a:rPr lang="es-PE" sz="1400" dirty="0">
                <a:latin typeface="Arial" panose="020B0604020202020204" pitchFamily="34" charset="0"/>
                <a:ea typeface="Times New Roman" panose="02020603050405020304" pitchFamily="18" charset="0"/>
                <a:cs typeface="Times New Roman" panose="02020603050405020304" pitchFamily="18" charset="0"/>
              </a:rPr>
              <a:t>. y en la barra Santa Rosa B de 0.92 </a:t>
            </a:r>
            <a:r>
              <a:rPr lang="es-PE" sz="1400" dirty="0" err="1">
                <a:latin typeface="Arial" panose="020B0604020202020204" pitchFamily="34" charset="0"/>
                <a:ea typeface="Times New Roman" panose="02020603050405020304" pitchFamily="18" charset="0"/>
                <a:cs typeface="Times New Roman" panose="02020603050405020304" pitchFamily="18" charset="0"/>
              </a:rPr>
              <a:t>p.u</a:t>
            </a:r>
            <a:r>
              <a:rPr lang="es-PE" sz="1400" dirty="0">
                <a:latin typeface="Arial" panose="020B0604020202020204" pitchFamily="34" charset="0"/>
                <a:ea typeface="Times New Roman" panose="02020603050405020304" pitchFamily="18" charset="0"/>
                <a:cs typeface="Times New Roman" panose="02020603050405020304" pitchFamily="18" charset="0"/>
              </a:rPr>
              <a:t>, Para este escenario los generadores no presentan problemas de sobrecarga, sin embargo los transformadores de la barra  Rosa A y Santa Rosa B se encuentran sobrecargados en 125.74%  y 106.19% respectivamente.</a:t>
            </a:r>
            <a:endParaRPr lang="es-ES" sz="1200" dirty="0">
              <a:latin typeface="Calibri" panose="020F0502020204030204" pitchFamily="34" charset="0"/>
              <a:ea typeface="Times New Roman" panose="02020603050405020304" pitchFamily="18" charset="0"/>
              <a:cs typeface="Times New Roman" panose="02020603050405020304" pitchFamily="18" charset="0"/>
            </a:endParaRPr>
          </a:p>
          <a:p>
            <a:pPr marL="270510" algn="just">
              <a:lnSpc>
                <a:spcPct val="115000"/>
              </a:lnSpc>
              <a:spcAft>
                <a:spcPts val="0"/>
              </a:spcAft>
            </a:pPr>
            <a:r>
              <a:rPr lang="es-PE" sz="1400" dirty="0">
                <a:latin typeface="Arial" panose="020B0604020202020204" pitchFamily="34" charset="0"/>
                <a:ea typeface="Times New Roman" panose="02020603050405020304" pitchFamily="18" charset="0"/>
                <a:cs typeface="Times New Roman" panose="02020603050405020304" pitchFamily="18" charset="0"/>
              </a:rPr>
              <a:t>La cargabilidad de la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línea </a:t>
            </a:r>
            <a:r>
              <a:rPr lang="es-PE" sz="1400" dirty="0">
                <a:latin typeface="Arial" panose="020B0604020202020204" pitchFamily="34" charset="0"/>
                <a:ea typeface="Times New Roman" panose="02020603050405020304" pitchFamily="18" charset="0"/>
                <a:cs typeface="Times New Roman" panose="02020603050405020304" pitchFamily="18" charset="0"/>
              </a:rPr>
              <a:t>para el escenario de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máxima </a:t>
            </a:r>
            <a:r>
              <a:rPr lang="es-PE" sz="1400" dirty="0">
                <a:latin typeface="Arial" panose="020B0604020202020204" pitchFamily="34" charset="0"/>
                <a:ea typeface="Times New Roman" panose="02020603050405020304" pitchFamily="18" charset="0"/>
                <a:cs typeface="Times New Roman" panose="02020603050405020304" pitchFamily="18" charset="0"/>
              </a:rPr>
              <a:t>demanda es de 51.95%, lo cual muestra que la línea de transmisión solo usa la mitad de su capacidad de transmisión.</a:t>
            </a:r>
            <a:endParaRPr lang="es-ES" sz="1200" dirty="0">
              <a:latin typeface="Calibri" panose="020F0502020204030204" pitchFamily="34" charset="0"/>
              <a:ea typeface="Times New Roman" panose="02020603050405020304" pitchFamily="18" charset="0"/>
              <a:cs typeface="Times New Roman" panose="02020603050405020304" pitchFamily="18" charset="0"/>
            </a:endParaRPr>
          </a:p>
          <a:p>
            <a:pPr marL="270510" algn="just">
              <a:lnSpc>
                <a:spcPct val="115000"/>
              </a:lnSpc>
              <a:spcAft>
                <a:spcPts val="0"/>
              </a:spcAft>
            </a:pPr>
            <a:r>
              <a:rPr lang="es-PE" sz="1400" dirty="0">
                <a:latin typeface="Arial" panose="020B0604020202020204" pitchFamily="34" charset="0"/>
                <a:ea typeface="Times New Roman" panose="02020603050405020304" pitchFamily="18" charset="0"/>
                <a:cs typeface="Times New Roman" panose="02020603050405020304" pitchFamily="18" charset="0"/>
              </a:rPr>
              <a:t>La compensación reactiva existente en la barra Santa Rosa B de 1.8 </a:t>
            </a:r>
            <a:r>
              <a:rPr lang="es-PE" sz="1400" dirty="0" err="1" smtClean="0">
                <a:latin typeface="Arial" panose="020B0604020202020204" pitchFamily="34" charset="0"/>
                <a:ea typeface="Times New Roman" panose="02020603050405020304" pitchFamily="18" charset="0"/>
                <a:cs typeface="Times New Roman" panose="02020603050405020304" pitchFamily="18" charset="0"/>
              </a:rPr>
              <a:t>MVAr</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 </a:t>
            </a:r>
            <a:r>
              <a:rPr lang="es-PE" sz="1400" dirty="0">
                <a:latin typeface="Arial" panose="020B0604020202020204" pitchFamily="34" charset="0"/>
                <a:ea typeface="Times New Roman" panose="02020603050405020304" pitchFamily="18" charset="0"/>
                <a:cs typeface="Times New Roman" panose="02020603050405020304" pitchFamily="18" charset="0"/>
              </a:rPr>
              <a:t>resulta insuficiente para mejorar las tensiones en las barras de la subestación Santa Rosa.</a:t>
            </a:r>
            <a:endParaRPr lang="es-ES" sz="1200" dirty="0">
              <a:latin typeface="Calibri" panose="020F0502020204030204" pitchFamily="34" charset="0"/>
              <a:ea typeface="Times New Roman" panose="02020603050405020304" pitchFamily="18" charset="0"/>
              <a:cs typeface="Times New Roman" panose="02020603050405020304" pitchFamily="18" charset="0"/>
            </a:endParaRPr>
          </a:p>
          <a:p>
            <a:pPr marL="268288" lvl="0" indent="-268288" algn="just">
              <a:lnSpc>
                <a:spcPct val="115000"/>
              </a:lnSpc>
              <a:spcAft>
                <a:spcPts val="0"/>
              </a:spcAft>
            </a:pPr>
            <a:r>
              <a:rPr lang="es-PE" sz="1400" dirty="0" smtClean="0">
                <a:latin typeface="Arial" panose="020B0604020202020204" pitchFamily="34" charset="0"/>
                <a:ea typeface="Times New Roman" panose="02020603050405020304" pitchFamily="18" charset="0"/>
                <a:cs typeface="Times New Roman" panose="02020603050405020304" pitchFamily="18" charset="0"/>
              </a:rPr>
              <a:t>2. Se </a:t>
            </a:r>
            <a:r>
              <a:rPr lang="es-PE" sz="1400" dirty="0">
                <a:latin typeface="Arial" panose="020B0604020202020204" pitchFamily="34" charset="0"/>
                <a:ea typeface="Times New Roman" panose="02020603050405020304" pitchFamily="18" charset="0"/>
                <a:cs typeface="Times New Roman" panose="02020603050405020304" pitchFamily="18" charset="0"/>
              </a:rPr>
              <a:t>determinaron los elementos mas sensibles del sistema; usando la el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método </a:t>
            </a:r>
            <a:r>
              <a:rPr lang="es-PE" sz="1400" dirty="0">
                <a:latin typeface="Arial" panose="020B0604020202020204" pitchFamily="34" charset="0"/>
                <a:ea typeface="Times New Roman" panose="02020603050405020304" pitchFamily="18" charset="0"/>
                <a:cs typeface="Times New Roman" panose="02020603050405020304" pitchFamily="18" charset="0"/>
              </a:rPr>
              <a:t>del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análisis </a:t>
            </a:r>
            <a:r>
              <a:rPr lang="es-PE" sz="1400" dirty="0">
                <a:latin typeface="Arial" panose="020B0604020202020204" pitchFamily="34" charset="0"/>
                <a:ea typeface="Times New Roman" panose="02020603050405020304" pitchFamily="18" charset="0"/>
                <a:cs typeface="Times New Roman" panose="02020603050405020304" pitchFamily="18" charset="0"/>
              </a:rPr>
              <a:t>modal se demostró que la rama con mayor factor de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participación </a:t>
            </a:r>
            <a:r>
              <a:rPr lang="es-PE" sz="1400" dirty="0">
                <a:latin typeface="Arial" panose="020B0604020202020204" pitchFamily="34" charset="0"/>
                <a:ea typeface="Times New Roman" panose="02020603050405020304" pitchFamily="18" charset="0"/>
                <a:cs typeface="Times New Roman" panose="02020603050405020304" pitchFamily="18" charset="0"/>
              </a:rPr>
              <a:t>es la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línea </a:t>
            </a:r>
            <a:r>
              <a:rPr lang="es-PE" sz="1400" dirty="0">
                <a:latin typeface="Arial" panose="020B0604020202020204" pitchFamily="34" charset="0"/>
                <a:ea typeface="Times New Roman" panose="02020603050405020304" pitchFamily="18" charset="0"/>
                <a:cs typeface="Times New Roman" panose="02020603050405020304" pitchFamily="18" charset="0"/>
              </a:rPr>
              <a:t>de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transmisión </a:t>
            </a:r>
            <a:r>
              <a:rPr lang="es-PE" sz="1400" dirty="0">
                <a:latin typeface="Arial" panose="020B0604020202020204" pitchFamily="34" charset="0"/>
                <a:ea typeface="Times New Roman" panose="02020603050405020304" pitchFamily="18" charset="0"/>
                <a:cs typeface="Times New Roman" panose="02020603050405020304" pitchFamily="18" charset="0"/>
              </a:rPr>
              <a:t>de 60KV, aunque esta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línea </a:t>
            </a:r>
            <a:r>
              <a:rPr lang="es-PE" sz="1400" dirty="0">
                <a:latin typeface="Arial" panose="020B0604020202020204" pitchFamily="34" charset="0"/>
                <a:ea typeface="Times New Roman" panose="02020603050405020304" pitchFamily="18" charset="0"/>
                <a:cs typeface="Times New Roman" panose="02020603050405020304" pitchFamily="18" charset="0"/>
              </a:rPr>
              <a:t>no presenta sobrecarga contribuye a la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inestabilidad </a:t>
            </a:r>
            <a:r>
              <a:rPr lang="es-PE" sz="1400" dirty="0">
                <a:latin typeface="Arial" panose="020B0604020202020204" pitchFamily="34" charset="0"/>
                <a:ea typeface="Times New Roman" panose="02020603050405020304" pitchFamily="18" charset="0"/>
                <a:cs typeface="Times New Roman" panose="02020603050405020304" pitchFamily="18" charset="0"/>
              </a:rPr>
              <a:t>de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tensión. </a:t>
            </a:r>
            <a:endParaRPr lang="es-ES" sz="1200" dirty="0">
              <a:latin typeface="Calibri" panose="020F0502020204030204" pitchFamily="34" charset="0"/>
              <a:ea typeface="Times New Roman" panose="02020603050405020304" pitchFamily="18" charset="0"/>
              <a:cs typeface="Times New Roman" panose="02020603050405020304" pitchFamily="18" charset="0"/>
            </a:endParaRPr>
          </a:p>
          <a:p>
            <a:pPr marL="268288" algn="just">
              <a:lnSpc>
                <a:spcPct val="115000"/>
              </a:lnSpc>
              <a:spcAft>
                <a:spcPts val="0"/>
              </a:spcAft>
            </a:pPr>
            <a:r>
              <a:rPr lang="es-PE" sz="1400" dirty="0">
                <a:latin typeface="Arial" panose="020B0604020202020204" pitchFamily="34" charset="0"/>
                <a:ea typeface="Times New Roman" panose="02020603050405020304" pitchFamily="18" charset="0"/>
                <a:cs typeface="Times New Roman" panose="02020603050405020304" pitchFamily="18" charset="0"/>
              </a:rPr>
              <a:t>Las barras mas inestables son las barras Santa Rosa A, Santa Rosa B y Santa Rosa 60 KV, todas ubicadas en la zona sur de la cuidad. Haciendo uso de las curvas PV determinó que </a:t>
            </a:r>
            <a:r>
              <a:rPr lang="es-PE" sz="1400" b="1" dirty="0">
                <a:latin typeface="Arial" panose="020B0604020202020204" pitchFamily="34" charset="0"/>
                <a:ea typeface="Times New Roman" panose="02020603050405020304" pitchFamily="18" charset="0"/>
                <a:cs typeface="Times New Roman" panose="02020603050405020304" pitchFamily="18" charset="0"/>
              </a:rPr>
              <a:t>Santa Rosa A solo tiene un margen de 1.9 MW antes de llegar al punto de colapso, la barra Santa Rosa B tiene un margen de 7.3 MW y la barra Santa Rosa 60KV tiene un margen de 3.8 MW</a:t>
            </a:r>
            <a:r>
              <a:rPr lang="es-PE" sz="1400" b="1" dirty="0" smtClean="0">
                <a:latin typeface="Arial" panose="020B0604020202020204" pitchFamily="34" charset="0"/>
                <a:ea typeface="Times New Roman" panose="02020603050405020304" pitchFamily="18" charset="0"/>
                <a:cs typeface="Times New Roman" panose="02020603050405020304" pitchFamily="18" charset="0"/>
              </a:rPr>
              <a:t>.</a:t>
            </a:r>
            <a:r>
              <a:rPr lang="es-PE" sz="1400" b="1" dirty="0">
                <a:latin typeface="Arial" panose="020B0604020202020204" pitchFamily="34" charset="0"/>
                <a:ea typeface="Times New Roman" panose="02020603050405020304" pitchFamily="18" charset="0"/>
                <a:cs typeface="Times New Roman" panose="02020603050405020304" pitchFamily="18" charset="0"/>
              </a:rPr>
              <a:t> </a:t>
            </a:r>
            <a:endParaRPr lang="es-ES" sz="1200" dirty="0">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spcAft>
                <a:spcPts val="0"/>
              </a:spcAft>
            </a:pPr>
            <a:r>
              <a:rPr lang="es-PE" sz="1400" dirty="0" smtClean="0">
                <a:latin typeface="Arial" panose="020B0604020202020204" pitchFamily="34" charset="0"/>
                <a:ea typeface="Times New Roman" panose="02020603050405020304" pitchFamily="18" charset="0"/>
                <a:cs typeface="Times New Roman" panose="02020603050405020304" pitchFamily="18" charset="0"/>
              </a:rPr>
              <a:t>3.  Se </a:t>
            </a:r>
            <a:r>
              <a:rPr lang="es-PE" sz="1400" dirty="0">
                <a:latin typeface="Arial" panose="020B0604020202020204" pitchFamily="34" charset="0"/>
                <a:ea typeface="Times New Roman" panose="02020603050405020304" pitchFamily="18" charset="0"/>
                <a:cs typeface="Times New Roman" panose="02020603050405020304" pitchFamily="18" charset="0"/>
              </a:rPr>
              <a:t>analizaron dos alternativas para mejorar la estabilidad de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tensión </a:t>
            </a:r>
            <a:r>
              <a:rPr lang="es-PE" sz="1400" dirty="0">
                <a:latin typeface="Arial" panose="020B0604020202020204" pitchFamily="34" charset="0"/>
                <a:ea typeface="Times New Roman" panose="02020603050405020304" pitchFamily="18" charset="0"/>
                <a:cs typeface="Times New Roman" panose="02020603050405020304" pitchFamily="18" charset="0"/>
              </a:rPr>
              <a:t>del sistema:</a:t>
            </a:r>
            <a:endParaRPr lang="es-ES" sz="1200" dirty="0">
              <a:latin typeface="Calibri" panose="020F0502020204030204" pitchFamily="34" charset="0"/>
              <a:ea typeface="Times New Roman" panose="02020603050405020304" pitchFamily="18" charset="0"/>
              <a:cs typeface="Times New Roman" panose="02020603050405020304" pitchFamily="18" charset="0"/>
            </a:endParaRPr>
          </a:p>
          <a:p>
            <a:pPr marL="270510" algn="just">
              <a:lnSpc>
                <a:spcPct val="115000"/>
              </a:lnSpc>
              <a:spcAft>
                <a:spcPts val="0"/>
              </a:spcAft>
            </a:pPr>
            <a:r>
              <a:rPr lang="es-PE" sz="1400" dirty="0">
                <a:latin typeface="Arial" panose="020B0604020202020204" pitchFamily="34" charset="0"/>
                <a:ea typeface="Times New Roman" panose="02020603050405020304" pitchFamily="18" charset="0"/>
                <a:cs typeface="Times New Roman" panose="02020603050405020304" pitchFamily="18" charset="0"/>
              </a:rPr>
              <a:t>La alternativa 1 consiste en la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incorporación </a:t>
            </a:r>
            <a:r>
              <a:rPr lang="es-PE" sz="1400" dirty="0">
                <a:latin typeface="Arial" panose="020B0604020202020204" pitchFamily="34" charset="0"/>
                <a:ea typeface="Times New Roman" panose="02020603050405020304" pitchFamily="18" charset="0"/>
                <a:cs typeface="Times New Roman" panose="02020603050405020304" pitchFamily="18" charset="0"/>
              </a:rPr>
              <a:t>de bancos de condensadores de 5MVAr en las barras Santa Rosa A y Santa Rosa B con lo que </a:t>
            </a:r>
            <a:r>
              <a:rPr lang="es-PE" sz="1400" b="1" dirty="0">
                <a:latin typeface="Arial" panose="020B0604020202020204" pitchFamily="34" charset="0"/>
                <a:ea typeface="Times New Roman" panose="02020603050405020304" pitchFamily="18" charset="0"/>
                <a:cs typeface="Times New Roman" panose="02020603050405020304" pitchFamily="18" charset="0"/>
              </a:rPr>
              <a:t>se </a:t>
            </a:r>
            <a:r>
              <a:rPr lang="es-PE" sz="1400" b="1" dirty="0" smtClean="0">
                <a:latin typeface="Arial" panose="020B0604020202020204" pitchFamily="34" charset="0"/>
                <a:ea typeface="Times New Roman" panose="02020603050405020304" pitchFamily="18" charset="0"/>
                <a:cs typeface="Times New Roman" panose="02020603050405020304" pitchFamily="18" charset="0"/>
              </a:rPr>
              <a:t>consiguió </a:t>
            </a:r>
            <a:r>
              <a:rPr lang="es-PE" sz="1400" b="1" dirty="0">
                <a:latin typeface="Arial" panose="020B0604020202020204" pitchFamily="34" charset="0"/>
                <a:ea typeface="Times New Roman" panose="02020603050405020304" pitchFamily="18" charset="0"/>
                <a:cs typeface="Times New Roman" panose="02020603050405020304" pitchFamily="18" charset="0"/>
              </a:rPr>
              <a:t>incrementar el limite de estabilidad de </a:t>
            </a:r>
            <a:r>
              <a:rPr lang="es-PE" sz="1400" b="1" dirty="0" smtClean="0">
                <a:latin typeface="Arial" panose="020B0604020202020204" pitchFamily="34" charset="0"/>
                <a:ea typeface="Times New Roman" panose="02020603050405020304" pitchFamily="18" charset="0"/>
                <a:cs typeface="Times New Roman" panose="02020603050405020304" pitchFamily="18" charset="0"/>
              </a:rPr>
              <a:t>tensión </a:t>
            </a:r>
            <a:r>
              <a:rPr lang="es-PE" sz="1400" b="1" dirty="0">
                <a:latin typeface="Arial" panose="020B0604020202020204" pitchFamily="34" charset="0"/>
                <a:ea typeface="Times New Roman" panose="02020603050405020304" pitchFamily="18" charset="0"/>
                <a:cs typeface="Times New Roman" panose="02020603050405020304" pitchFamily="18" charset="0"/>
              </a:rPr>
              <a:t>de las tres barras, </a:t>
            </a:r>
            <a:r>
              <a:rPr lang="es-PE" sz="1400" b="1" dirty="0" smtClean="0">
                <a:latin typeface="Arial" panose="020B0604020202020204" pitchFamily="34" charset="0"/>
                <a:ea typeface="Times New Roman" panose="02020603050405020304" pitchFamily="18" charset="0"/>
                <a:cs typeface="Times New Roman" panose="02020603050405020304" pitchFamily="18" charset="0"/>
              </a:rPr>
              <a:t>dándole </a:t>
            </a:r>
            <a:r>
              <a:rPr lang="es-PE" sz="1400" b="1" dirty="0">
                <a:latin typeface="Arial" panose="020B0604020202020204" pitchFamily="34" charset="0"/>
                <a:ea typeface="Times New Roman" panose="02020603050405020304" pitchFamily="18" charset="0"/>
                <a:cs typeface="Times New Roman" panose="02020603050405020304" pitchFamily="18" charset="0"/>
              </a:rPr>
              <a:t>un margen de 3.4 MW  a la barra Santa Rosa A, un margen de 11.1 MW en la barra Santa Rosa B y un margen de 5.1 MW en la barra Santa Rosa 60 KV.</a:t>
            </a:r>
            <a:endParaRPr lang="es-ES" sz="1200" dirty="0">
              <a:latin typeface="Calibri" panose="020F0502020204030204" pitchFamily="34" charset="0"/>
              <a:ea typeface="Times New Roman" panose="02020603050405020304" pitchFamily="18" charset="0"/>
              <a:cs typeface="Times New Roman" panose="02020603050405020304" pitchFamily="18" charset="0"/>
            </a:endParaRPr>
          </a:p>
          <a:p>
            <a:pPr marL="270510" algn="just">
              <a:lnSpc>
                <a:spcPct val="115000"/>
              </a:lnSpc>
              <a:spcAft>
                <a:spcPts val="0"/>
              </a:spcAft>
            </a:pPr>
            <a:r>
              <a:rPr lang="es-PE" sz="1400" dirty="0">
                <a:latin typeface="Arial" panose="020B0604020202020204" pitchFamily="34" charset="0"/>
                <a:ea typeface="Times New Roman" panose="02020603050405020304" pitchFamily="18" charset="0"/>
                <a:cs typeface="Times New Roman" panose="02020603050405020304" pitchFamily="18" charset="0"/>
              </a:rPr>
              <a:t>La alternativa 2 consiste en el reforzamiento de la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línea </a:t>
            </a:r>
            <a:r>
              <a:rPr lang="es-PE" sz="1400" dirty="0">
                <a:latin typeface="Arial" panose="020B0604020202020204" pitchFamily="34" charset="0"/>
                <a:ea typeface="Times New Roman" panose="02020603050405020304" pitchFamily="18" charset="0"/>
                <a:cs typeface="Times New Roman" panose="02020603050405020304" pitchFamily="18" charset="0"/>
              </a:rPr>
              <a:t>de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transmisión </a:t>
            </a:r>
            <a:r>
              <a:rPr lang="es-PE" sz="1400" dirty="0">
                <a:latin typeface="Arial" panose="020B0604020202020204" pitchFamily="34" charset="0"/>
                <a:ea typeface="Times New Roman" panose="02020603050405020304" pitchFamily="18" charset="0"/>
                <a:cs typeface="Times New Roman" panose="02020603050405020304" pitchFamily="18" charset="0"/>
              </a:rPr>
              <a:t>de 60 KV, con una segunda terna, con lo que se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consiguió </a:t>
            </a:r>
            <a:r>
              <a:rPr lang="es-PE" sz="1400" dirty="0">
                <a:latin typeface="Arial" panose="020B0604020202020204" pitchFamily="34" charset="0"/>
                <a:ea typeface="Times New Roman" panose="02020603050405020304" pitchFamily="18" charset="0"/>
                <a:cs typeface="Times New Roman" panose="02020603050405020304" pitchFamily="18" charset="0"/>
              </a:rPr>
              <a:t>incrementar significativamente la sensibilidad en las barras, mas no las tensiones ni los limites de estabilidad.</a:t>
            </a:r>
            <a:endParaRPr lang="es-ES" sz="1200" dirty="0">
              <a:latin typeface="Calibri" panose="020F0502020204030204" pitchFamily="34" charset="0"/>
              <a:ea typeface="Times New Roman" panose="02020603050405020304" pitchFamily="18" charset="0"/>
              <a:cs typeface="Times New Roman" panose="02020603050405020304" pitchFamily="18" charset="0"/>
            </a:endParaRPr>
          </a:p>
          <a:p>
            <a:pPr marL="270510" algn="just">
              <a:lnSpc>
                <a:spcPct val="115000"/>
              </a:lnSpc>
              <a:spcAft>
                <a:spcPts val="0"/>
              </a:spcAft>
            </a:pPr>
            <a:r>
              <a:rPr lang="es-PE" sz="1400" dirty="0" err="1">
                <a:latin typeface="Arial" panose="020B0604020202020204" pitchFamily="34" charset="0"/>
                <a:ea typeface="Times New Roman" panose="02020603050405020304" pitchFamily="18" charset="0"/>
                <a:cs typeface="Times New Roman" panose="02020603050405020304" pitchFamily="18" charset="0"/>
              </a:rPr>
              <a:t>Despues</a:t>
            </a:r>
            <a:r>
              <a:rPr lang="es-PE" sz="1400" dirty="0">
                <a:latin typeface="Arial" panose="020B0604020202020204" pitchFamily="34" charset="0"/>
                <a:ea typeface="Times New Roman" panose="02020603050405020304" pitchFamily="18" charset="0"/>
                <a:cs typeface="Times New Roman" panose="02020603050405020304" pitchFamily="18" charset="0"/>
              </a:rPr>
              <a:t> de analizar ambas alternativas se concluyó que la mejor alternativa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técnica </a:t>
            </a:r>
            <a:r>
              <a:rPr lang="es-PE" sz="1400" dirty="0">
                <a:latin typeface="Arial" panose="020B0604020202020204" pitchFamily="34" charset="0"/>
                <a:ea typeface="Times New Roman" panose="02020603050405020304" pitchFamily="18" charset="0"/>
                <a:cs typeface="Times New Roman" panose="02020603050405020304" pitchFamily="18" charset="0"/>
              </a:rPr>
              <a:t>para mejorar la estabilidad de </a:t>
            </a:r>
            <a:r>
              <a:rPr lang="es-PE" sz="1400" dirty="0" smtClean="0">
                <a:latin typeface="Arial" panose="020B0604020202020204" pitchFamily="34" charset="0"/>
                <a:ea typeface="Times New Roman" panose="02020603050405020304" pitchFamily="18" charset="0"/>
                <a:cs typeface="Times New Roman" panose="02020603050405020304" pitchFamily="18" charset="0"/>
              </a:rPr>
              <a:t>tensión </a:t>
            </a:r>
            <a:r>
              <a:rPr lang="es-PE" sz="1400" dirty="0">
                <a:latin typeface="Arial" panose="020B0604020202020204" pitchFamily="34" charset="0"/>
                <a:ea typeface="Times New Roman" panose="02020603050405020304" pitchFamily="18" charset="0"/>
                <a:cs typeface="Times New Roman" panose="02020603050405020304" pitchFamily="18" charset="0"/>
              </a:rPr>
              <a:t>es: </a:t>
            </a:r>
            <a:r>
              <a:rPr lang="es-PE" sz="1400" b="1" dirty="0">
                <a:latin typeface="Arial" panose="020B0604020202020204" pitchFamily="34" charset="0"/>
                <a:ea typeface="Times New Roman" panose="02020603050405020304" pitchFamily="18" charset="0"/>
                <a:cs typeface="Times New Roman" panose="02020603050405020304" pitchFamily="18" charset="0"/>
              </a:rPr>
              <a:t>La alternativa 1, </a:t>
            </a:r>
            <a:r>
              <a:rPr lang="es-PE" sz="1400" b="1" dirty="0" smtClean="0">
                <a:latin typeface="Arial" panose="020B0604020202020204" pitchFamily="34" charset="0"/>
                <a:ea typeface="Times New Roman" panose="02020603050405020304" pitchFamily="18" charset="0"/>
                <a:cs typeface="Times New Roman" panose="02020603050405020304" pitchFamily="18" charset="0"/>
              </a:rPr>
              <a:t>incorporación </a:t>
            </a:r>
            <a:r>
              <a:rPr lang="es-PE" sz="1400" b="1" dirty="0">
                <a:latin typeface="Arial" panose="020B0604020202020204" pitchFamily="34" charset="0"/>
                <a:ea typeface="Times New Roman" panose="02020603050405020304" pitchFamily="18" charset="0"/>
                <a:cs typeface="Times New Roman" panose="02020603050405020304" pitchFamily="18" charset="0"/>
              </a:rPr>
              <a:t>de bancos de condensadores de 5 </a:t>
            </a:r>
            <a:r>
              <a:rPr lang="es-PE" sz="1400" b="1" dirty="0" err="1">
                <a:latin typeface="Arial" panose="020B0604020202020204" pitchFamily="34" charset="0"/>
                <a:ea typeface="Times New Roman" panose="02020603050405020304" pitchFamily="18" charset="0"/>
                <a:cs typeface="Times New Roman" panose="02020603050405020304" pitchFamily="18" charset="0"/>
              </a:rPr>
              <a:t>MVAr</a:t>
            </a:r>
            <a:r>
              <a:rPr lang="es-PE" sz="1400" b="1" dirty="0">
                <a:latin typeface="Arial" panose="020B0604020202020204" pitchFamily="34" charset="0"/>
                <a:ea typeface="Times New Roman" panose="02020603050405020304" pitchFamily="18" charset="0"/>
                <a:cs typeface="Times New Roman" panose="02020603050405020304" pitchFamily="18" charset="0"/>
              </a:rPr>
              <a:t> en las barras Santa Rosa A y Santa Rosa B.</a:t>
            </a:r>
            <a:endParaRPr lang="es-ES"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3702313"/>
      </p:ext>
    </p:extLst>
  </p:cSld>
  <p:clrMapOvr>
    <a:masterClrMapping/>
  </p:clrMapOvr>
  <p:timing>
    <p:tnLst>
      <p:par>
        <p:cTn id="1" dur="indefinite" restart="never" nodeType="tmRoot"/>
      </p:par>
    </p:tnLst>
  </p:timing>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16438</TotalTime>
  <Words>1962</Words>
  <Application>Microsoft Office PowerPoint</Application>
  <PresentationFormat>Panorámica</PresentationFormat>
  <Paragraphs>414</Paragraphs>
  <Slides>51</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51</vt:i4>
      </vt:variant>
    </vt:vector>
  </HeadingPairs>
  <TitlesOfParts>
    <vt:vector size="60" baseType="lpstr">
      <vt:lpstr>Arial</vt:lpstr>
      <vt:lpstr>Calibri</vt:lpstr>
      <vt:lpstr>Calibri Light</vt:lpstr>
      <vt:lpstr>Cambria Math</vt:lpstr>
      <vt:lpstr>Symbol</vt:lpstr>
      <vt:lpstr>Times New Roman</vt:lpstr>
      <vt:lpstr>Wingdings</vt:lpstr>
      <vt:lpstr>Wingdings 2</vt:lpstr>
      <vt:lpstr>HDOfficeLightV0</vt:lpstr>
      <vt:lpstr>ANALISIS DE ESTABILIDAD DE TENSIÓN EN EL SISTEMA AISLADO DE IQUITOS</vt:lpstr>
      <vt:lpstr>Presentación de PowerPoint</vt:lpstr>
      <vt:lpstr>Presentación de PowerPoint</vt:lpstr>
      <vt:lpstr>Presentación de PowerPoint</vt:lpstr>
      <vt:lpstr>El Problema </vt:lpstr>
      <vt:lpstr>Planteamiento del problema</vt:lpstr>
      <vt:lpstr>Objetivos</vt:lpstr>
      <vt:lpstr>Hipótesis</vt:lpstr>
      <vt:lpstr>Presentación de PowerPoint</vt:lpstr>
      <vt:lpstr>Marco Teórico</vt:lpstr>
      <vt:lpstr>Presentación de PowerPoint</vt:lpstr>
      <vt:lpstr>Presentación de PowerPoint</vt:lpstr>
      <vt:lpstr>Presentación de PowerPoint</vt:lpstr>
      <vt:lpstr>Presentación de PowerPoint</vt:lpstr>
      <vt:lpstr>Presentación de PowerPoint</vt:lpstr>
      <vt:lpstr>P_i=|V_i |^2 G_ii  +∑1_█(n=1@n≠i)^N▒〖|Y_in V_n V_i |  cos⁡〖(θ_ij+δ_n-δ_i)〗 〗 Q_i=〖-|V_i |〗^2 B_ii-∑1_█(n=1@n≠i)^N▒〖|Y_in V_n V_i |  sen⁡〖(θ_ij+δ_n-δ_i)〗 〗</vt:lpstr>
      <vt:lpstr>Presentación de PowerPoint</vt:lpstr>
      <vt:lpstr>Presentación de PowerPoint</vt:lpstr>
      <vt:lpstr>Presentación de PowerPoint</vt:lpstr>
      <vt:lpstr>Presentación de PowerPoint</vt:lpstr>
      <vt:lpstr>Presentación de PowerPoint</vt:lpstr>
      <vt:lpstr>EQUIPAMIENTO DEL SISTEMA ELÉCTRICO AISLADO DE IQUITOS</vt:lpstr>
      <vt:lpstr>Presentación de PowerPoint</vt:lpstr>
      <vt:lpstr>Presentación de PowerPoint</vt:lpstr>
      <vt:lpstr>Presentación de PowerPoint</vt:lpstr>
      <vt:lpstr>Presentación de PowerPoint</vt:lpstr>
      <vt:lpstr>Presentación de PowerPoint</vt:lpstr>
      <vt:lpstr>Análisis de flujos – Máxima demanda</vt:lpstr>
      <vt:lpstr>Presentación de PowerPoint</vt:lpstr>
      <vt:lpstr>Presentación de PowerPoint</vt:lpstr>
      <vt:lpstr>Presentación de PowerPoint</vt:lpstr>
      <vt:lpstr>ANALISIS DE ESTABILIDAD DE TENSION</vt:lpstr>
      <vt:lpstr>〖∂ν〗_i=λ_i 〖∂q〗_i</vt:lpstr>
      <vt:lpstr>Presentación de PowerPoint</vt:lpstr>
      <vt:lpstr>Presentación de PowerPoint</vt:lpstr>
      <vt:lpstr>Presentación de PowerPoint</vt:lpstr>
      <vt:lpstr>Presentación de PowerPoint</vt:lpstr>
      <vt:lpstr>Presentación de PowerPoint</vt:lpstr>
      <vt:lpstr>Presentación de PowerPoint</vt:lpstr>
      <vt:lpstr>Alternativa 1</vt:lpstr>
      <vt:lpstr>Presentación de PowerPoint</vt:lpstr>
      <vt:lpstr>Presentación de PowerPoint</vt:lpstr>
      <vt:lpstr>Presentación de PowerPoint</vt:lpstr>
      <vt:lpstr>Alternativa 2</vt:lpstr>
      <vt:lpstr>Presentación de PowerPoint</vt:lpstr>
      <vt:lpstr>Presentación de PowerPoint</vt:lpstr>
      <vt:lpstr>Comparación y selección de la mejor alternativa</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ANALISIS DE ESTABILIDAD DE TENSIÓN EN EL SISTEMA AISLADO DE IQUITOS</dc:title>
  <dc:creator>Miguel_Pc</dc:creator>
  <cp:lastModifiedBy>Eloy Coa</cp:lastModifiedBy>
  <cp:revision>70</cp:revision>
  <dcterms:created xsi:type="dcterms:W3CDTF">2018-02-14T23:10:52Z</dcterms:created>
  <dcterms:modified xsi:type="dcterms:W3CDTF">2019-02-28T12:10:56Z</dcterms:modified>
</cp:coreProperties>
</file>